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Poppins" panose="00000500000000000000" pitchFamily="2" charset="0"/>
      <p:regular r:id="rId29"/>
      <p:bold r:id="rId30"/>
      <p:italic r:id="rId31"/>
      <p:boldItalic r:id="rId32"/>
    </p:embeddedFont>
    <p:embeddedFont>
      <p:font typeface="Poppins ExtraLight" panose="00000300000000000000" pitchFamily="2" charset="0"/>
      <p:regular r:id="rId33"/>
      <p:bold r:id="rId34"/>
      <p:italic r:id="rId35"/>
      <p:boldItalic r:id="rId36"/>
    </p:embeddedFont>
    <p:embeddedFont>
      <p:font typeface="Verdana" panose="020B060403050404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5PFW65eGc2B8klF0V04wd0lEq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25b466db9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5b466db91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Greeting: Hello [investor, greeting] we are muse, (individual intros, include personal details if you have something in common with the investor)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GB">
                <a:solidFill>
                  <a:srgbClr val="434343"/>
                </a:solidFill>
                <a:latin typeface="Poppins"/>
                <a:ea typeface="Poppins"/>
                <a:cs typeface="Poppins"/>
                <a:sym typeface="Poppins"/>
              </a:rPr>
              <a:t>=</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After getting those glimpses, Could you make a good choice ending up with art that will look good in your home?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SzPts val="1100"/>
              <a:buNone/>
            </a:pPr>
            <a:r>
              <a:rPr lang="en-GB"/>
              <a:t>After getting these glimpses, can you imagine one of these pieces in your living space?</a:t>
            </a:r>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GB"/>
              <a:t>A recent report found that 54% of consumers experience so much frustration that they abandon e-commerce sites if they can't choose, and in our field research we found that this struggle transfers to shopping for art in person. Choice overload is part of the problem and muse is the solution.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5b466d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g125b466db9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Muse can help you change the answers to those questions to yes. With muse, you can experience art in your living space, from anywhere.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For customers like dylan….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5b466db9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125b466db91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GB"/>
              <a:t>With muse, art buyers are able to see art in their homes from anywhere, and receive recommendations for new art if they find that pieces they like don’t look good in their homes. </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en-GB"/>
              <a:t>And art buyers are able to provide feedback about pieces they decide they cannot buy. </a:t>
            </a:r>
            <a:endParaRPr/>
          </a:p>
          <a:p>
            <a:pPr marL="0" lvl="0" indent="0" algn="l" rtl="0">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en-GB"/>
              <a:t>With this information, artists can make informed decisions about who might want to buy their work in the future or how they could change their work to enable more people to buy it in ways that won’t compromise their style. </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en-GB"/>
              <a:t>Therefore, we see revenue coming in in two ways. One, as the intermediary for purchases and art recommendations, muse can benefit from service fees. And two, in individuals or collectives of artists paying for information about how muse users shop for art to increase sales or improve relationships with buyers.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6224a164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g126224a1649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GB"/>
              <a:t>On the other hand, with feedback from users artists can make informed decisions about who might want to buy their work in the future or how they could change their work to enable more people to buy it in ways that won’t compromise their style. We also hope for these artists to be able to provide recommendations directly back to their potential customers.</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SzPts val="1400"/>
              <a:buNone/>
            </a:pPr>
            <a:r>
              <a:rPr lang="en-GB"/>
              <a:t>Therefore, we see revenue coming in in two ways. One, as the intermediary for purchases and art recommendations, muse can benefit from service fees. And two, in individuals or collectives of artists paying for information about how muse users shop for art to increase sales or improve relationships with buyers.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6224a1649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26224a1649_1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126224a1649_1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56a9e0be2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56a9e0be2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1256a9e0be2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6224a164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126224a1649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GB"/>
              <a:t>Full value flow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26224a164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g126224a1649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Muse is a service that allows users to carry with them what the walls of their home looks like, so that when they are out and about and see art they like, they can instantly see what it would look like in their home and decide whether to buy it.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25b466db91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125b466db91_3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6224a164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26224a164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126224a164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6224a164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126224a1649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When art buyers use muse, they can provide feedback about pieces they decide they cannot buy. With this information, artists can make informed decisions about who might want to buy their work in the future or how they could change their work to enable more people to buy it in ways that won’t compromise their style.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GB"/>
              <a:t>This is valuable information that could help artists who want to sell more of their work do so, but larger entities such as galleries and academic institutions can also benefit from this data.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To understand the value muse brings to the art buyer, we would like to ask you to imagine you are at an art festival. You are interested in buying a piece of art to hang on your wall but you’re not sure what to get. As you walk through the festival, you see many pieces that catch your eye. Don’t blink now. (flip through paintings from local artists, you don’t have to say who they’re by)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5b466db91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25b466db91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Craig Peterson</a:t>
            </a:r>
            <a:endParaRPr/>
          </a:p>
        </p:txBody>
      </p:sp>
      <p:sp>
        <p:nvSpPr>
          <p:cNvPr id="143" name="Google Shape;143;g125b466db91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25b466db91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25b466db91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Baron bat</a:t>
            </a:r>
            <a:endParaRPr/>
          </a:p>
        </p:txBody>
      </p:sp>
      <p:sp>
        <p:nvSpPr>
          <p:cNvPr id="149" name="Google Shape;149;g125b466db91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5b466db91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5b466db91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Unknown artist</a:t>
            </a:r>
            <a:endParaRPr/>
          </a:p>
        </p:txBody>
      </p:sp>
      <p:sp>
        <p:nvSpPr>
          <p:cNvPr id="155" name="Google Shape;155;g125b466db91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5b466db9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5b466db91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850" i="1">
                <a:solidFill>
                  <a:srgbClr val="444444"/>
                </a:solidFill>
                <a:highlight>
                  <a:srgbClr val="FFFFFF"/>
                </a:highlight>
                <a:latin typeface="Verdana"/>
                <a:ea typeface="Verdana"/>
                <a:cs typeface="Verdana"/>
                <a:sym typeface="Verdana"/>
              </a:rPr>
              <a:t>Jerome D’Angelo, “Boudoir Mules”</a:t>
            </a:r>
            <a:endParaRPr/>
          </a:p>
        </p:txBody>
      </p:sp>
      <p:sp>
        <p:nvSpPr>
          <p:cNvPr id="161" name="Google Shape;161;g125b466db91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25b466db91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25b466db91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850" i="1">
                <a:solidFill>
                  <a:srgbClr val="444444"/>
                </a:solidFill>
                <a:highlight>
                  <a:srgbClr val="FFFFFF"/>
                </a:highlight>
                <a:latin typeface="Verdana"/>
                <a:ea typeface="Verdana"/>
                <a:cs typeface="Verdana"/>
                <a:sym typeface="Verdana"/>
              </a:rPr>
              <a:t>Kathleen Zimbicki, “untitled”</a:t>
            </a:r>
            <a:endParaRPr/>
          </a:p>
        </p:txBody>
      </p:sp>
      <p:sp>
        <p:nvSpPr>
          <p:cNvPr id="167" name="Google Shape;167;g125b466db91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accent1"/>
        </a:solidFill>
        <a:effectLst/>
      </p:bgPr>
    </p:bg>
    <p:spTree>
      <p:nvGrpSpPr>
        <p:cNvPr id="1" name="Shape 15"/>
        <p:cNvGrpSpPr/>
        <p:nvPr/>
      </p:nvGrpSpPr>
      <p:grpSpPr>
        <a:xfrm>
          <a:off x="0" y="0"/>
          <a:ext cx="0" cy="0"/>
          <a:chOff x="0" y="0"/>
          <a:chExt cx="0" cy="0"/>
        </a:xfrm>
      </p:grpSpPr>
      <p:sp>
        <p:nvSpPr>
          <p:cNvPr id="16" name="Google Shape;16;p4"/>
          <p:cNvSpPr/>
          <p:nvPr/>
        </p:nvSpPr>
        <p:spPr>
          <a:xfrm>
            <a:off x="3415570" y="3425047"/>
            <a:ext cx="1719072" cy="17190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4"/>
          <p:cNvSpPr/>
          <p:nvPr/>
        </p:nvSpPr>
        <p:spPr>
          <a:xfrm>
            <a:off x="1698549" y="3425047"/>
            <a:ext cx="1719072" cy="17190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4"/>
          <p:cNvSpPr/>
          <p:nvPr/>
        </p:nvSpPr>
        <p:spPr>
          <a:xfrm>
            <a:off x="-12823" y="3425047"/>
            <a:ext cx="1719072" cy="17190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4"/>
          <p:cNvSpPr txBox="1">
            <a:spLocks noGrp="1"/>
          </p:cNvSpPr>
          <p:nvPr>
            <p:ph type="ctrTitle"/>
          </p:nvPr>
        </p:nvSpPr>
        <p:spPr>
          <a:xfrm>
            <a:off x="5699578" y="1895475"/>
            <a:ext cx="5679621" cy="2413965"/>
          </a:xfrm>
          <a:prstGeom prst="rect">
            <a:avLst/>
          </a:prstGeom>
          <a:noFill/>
          <a:ln>
            <a:noFill/>
          </a:ln>
        </p:spPr>
        <p:txBody>
          <a:bodyPr spcFirstLastPara="1" wrap="square" lIns="0"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subTitle" idx="1"/>
          </p:nvPr>
        </p:nvSpPr>
        <p:spPr>
          <a:xfrm>
            <a:off x="5699578" y="5597131"/>
            <a:ext cx="5050971" cy="472073"/>
          </a:xfrm>
          <a:prstGeom prst="rect">
            <a:avLst/>
          </a:prstGeom>
          <a:noFill/>
          <a:ln>
            <a:noFill/>
          </a:ln>
        </p:spPr>
        <p:txBody>
          <a:bodyPr spcFirstLastPara="1" wrap="square" lIns="0" tIns="45700" rIns="91425" bIns="45700" anchor="t" anchorCtr="0">
            <a:normAutofit/>
          </a:bodyPr>
          <a:lstStyle>
            <a:lvl1pPr lvl="0" algn="l">
              <a:lnSpc>
                <a:spcPct val="100000"/>
              </a:lnSpc>
              <a:spcBef>
                <a:spcPts val="1000"/>
              </a:spcBef>
              <a:spcAft>
                <a:spcPts val="0"/>
              </a:spcAft>
              <a:buClr>
                <a:schemeClr val="lt1"/>
              </a:buClr>
              <a:buSzPts val="2000"/>
              <a:buNone/>
              <a:defRPr sz="20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4"/>
          <p:cNvSpPr txBox="1">
            <a:spLocks noGrp="1"/>
          </p:cNvSpPr>
          <p:nvPr>
            <p:ph type="body" idx="2"/>
          </p:nvPr>
        </p:nvSpPr>
        <p:spPr>
          <a:xfrm>
            <a:off x="5699578" y="5954904"/>
            <a:ext cx="2200154" cy="569912"/>
          </a:xfrm>
          <a:prstGeom prst="rect">
            <a:avLst/>
          </a:prstGeom>
          <a:noFill/>
          <a:ln>
            <a:noFill/>
          </a:ln>
        </p:spPr>
        <p:txBody>
          <a:bodyPr spcFirstLastPara="1" wrap="square" lIns="0" tIns="45700" rIns="91425" bIns="45700" anchor="t" anchorCtr="0">
            <a:normAutofit/>
          </a:bodyPr>
          <a:lstStyle>
            <a:lvl1pPr marL="457200" lvl="0" indent="-228600" algn="l">
              <a:lnSpc>
                <a:spcPct val="100000"/>
              </a:lnSpc>
              <a:spcBef>
                <a:spcPts val="1000"/>
              </a:spcBef>
              <a:spcAft>
                <a:spcPts val="0"/>
              </a:spcAft>
              <a:buClr>
                <a:schemeClr val="lt1"/>
              </a:buClr>
              <a:buSzPts val="1600"/>
              <a:buNone/>
              <a:defRPr sz="16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4"/>
          <p:cNvSpPr/>
          <p:nvPr/>
        </p:nvSpPr>
        <p:spPr>
          <a:xfrm>
            <a:off x="3415570" y="1713063"/>
            <a:ext cx="1719072" cy="17190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4"/>
          <p:cNvSpPr/>
          <p:nvPr/>
        </p:nvSpPr>
        <p:spPr>
          <a:xfrm>
            <a:off x="1698549" y="1079"/>
            <a:ext cx="1719072" cy="171907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24;p4"/>
          <p:cNvSpPr/>
          <p:nvPr/>
        </p:nvSpPr>
        <p:spPr>
          <a:xfrm>
            <a:off x="1698549" y="1713063"/>
            <a:ext cx="1719072" cy="171907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 name="Google Shape;25;p4"/>
          <p:cNvSpPr/>
          <p:nvPr/>
        </p:nvSpPr>
        <p:spPr>
          <a:xfrm>
            <a:off x="1698549" y="5137031"/>
            <a:ext cx="1719072" cy="171907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 name="Google Shape;26;p4"/>
          <p:cNvSpPr/>
          <p:nvPr/>
        </p:nvSpPr>
        <p:spPr>
          <a:xfrm>
            <a:off x="-12823" y="1079"/>
            <a:ext cx="1719072" cy="171907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 name="Google Shape;27;p4"/>
          <p:cNvSpPr/>
          <p:nvPr/>
        </p:nvSpPr>
        <p:spPr>
          <a:xfrm>
            <a:off x="-12823" y="5137031"/>
            <a:ext cx="1719072" cy="1719072"/>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4"/>
          <p:cNvSpPr>
            <a:spLocks noGrp="1"/>
          </p:cNvSpPr>
          <p:nvPr>
            <p:ph type="pic" idx="3"/>
          </p:nvPr>
        </p:nvSpPr>
        <p:spPr>
          <a:xfrm>
            <a:off x="3415570" y="1079"/>
            <a:ext cx="1719072" cy="1719072"/>
          </a:xfrm>
          <a:prstGeom prst="rect">
            <a:avLst/>
          </a:prstGeom>
          <a:noFill/>
          <a:ln>
            <a:noFill/>
          </a:ln>
        </p:spPr>
      </p:sp>
      <p:sp>
        <p:nvSpPr>
          <p:cNvPr id="29" name="Google Shape;29;p4"/>
          <p:cNvSpPr>
            <a:spLocks noGrp="1"/>
          </p:cNvSpPr>
          <p:nvPr>
            <p:ph type="pic" idx="4"/>
          </p:nvPr>
        </p:nvSpPr>
        <p:spPr>
          <a:xfrm>
            <a:off x="3415570" y="5137031"/>
            <a:ext cx="1719072" cy="1719072"/>
          </a:xfrm>
          <a:prstGeom prst="rect">
            <a:avLst/>
          </a:prstGeom>
          <a:noFill/>
          <a:ln>
            <a:noFill/>
          </a:ln>
        </p:spPr>
      </p:sp>
      <p:sp>
        <p:nvSpPr>
          <p:cNvPr id="30" name="Google Shape;30;p4"/>
          <p:cNvSpPr>
            <a:spLocks noGrp="1"/>
          </p:cNvSpPr>
          <p:nvPr>
            <p:ph type="pic" idx="5"/>
          </p:nvPr>
        </p:nvSpPr>
        <p:spPr>
          <a:xfrm>
            <a:off x="-12823" y="1713063"/>
            <a:ext cx="1719072" cy="1719072"/>
          </a:xfrm>
          <a:prstGeom prst="rect">
            <a:avLst/>
          </a:prstGeom>
          <a:noFill/>
          <a:ln>
            <a:noFill/>
          </a:ln>
        </p:spPr>
      </p:sp>
      <p:sp>
        <p:nvSpPr>
          <p:cNvPr id="31" name="Google Shape;31;p4"/>
          <p:cNvSpPr/>
          <p:nvPr/>
        </p:nvSpPr>
        <p:spPr>
          <a:xfrm>
            <a:off x="5699578" y="5142220"/>
            <a:ext cx="628650" cy="18225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2" name="Google Shape;82;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4"/>
          <p:cNvSpPr>
            <a:spLocks noGrp="1"/>
          </p:cNvSpPr>
          <p:nvPr>
            <p:ph type="pic" idx="2"/>
          </p:nvPr>
        </p:nvSpPr>
        <p:spPr>
          <a:xfrm>
            <a:off x="5183188" y="987425"/>
            <a:ext cx="6172200" cy="4873625"/>
          </a:xfrm>
          <a:prstGeom prst="rect">
            <a:avLst/>
          </a:prstGeom>
          <a:noFill/>
          <a:ln>
            <a:noFill/>
          </a:ln>
        </p:spPr>
      </p:sp>
      <p:sp>
        <p:nvSpPr>
          <p:cNvPr id="89" name="Google Shape;89;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2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 name="Google Shape;34;p28"/>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0"/>
              </a:spcBef>
              <a:spcAft>
                <a:spcPts val="0"/>
              </a:spcAft>
              <a:buSzPts val="1400"/>
              <a:buChar char="○"/>
              <a:defRPr/>
            </a:lvl2pPr>
            <a:lvl3pPr marL="1371600" lvl="2" indent="-317500" algn="l">
              <a:lnSpc>
                <a:spcPct val="90000"/>
              </a:lnSpc>
              <a:spcBef>
                <a:spcPts val="0"/>
              </a:spcBef>
              <a:spcAft>
                <a:spcPts val="0"/>
              </a:spcAft>
              <a:buSzPts val="1400"/>
              <a:buChar char="■"/>
              <a:defRPr/>
            </a:lvl3pPr>
            <a:lvl4pPr marL="1828800" lvl="3" indent="-317500" algn="l">
              <a:lnSpc>
                <a:spcPct val="90000"/>
              </a:lnSpc>
              <a:spcBef>
                <a:spcPts val="0"/>
              </a:spcBef>
              <a:spcAft>
                <a:spcPts val="0"/>
              </a:spcAft>
              <a:buSzPts val="1400"/>
              <a:buChar char="●"/>
              <a:defRPr/>
            </a:lvl4pPr>
            <a:lvl5pPr marL="2286000" lvl="4" indent="-317500" algn="l">
              <a:lnSpc>
                <a:spcPct val="90000"/>
              </a:lnSpc>
              <a:spcBef>
                <a:spcPts val="0"/>
              </a:spcBef>
              <a:spcAft>
                <a:spcPts val="0"/>
              </a:spcAft>
              <a:buSzPts val="1400"/>
              <a:buChar char="○"/>
              <a:defRPr/>
            </a:lvl5pPr>
            <a:lvl6pPr marL="2743200" lvl="5" indent="-317500" algn="l">
              <a:lnSpc>
                <a:spcPct val="90000"/>
              </a:lnSpc>
              <a:spcBef>
                <a:spcPts val="0"/>
              </a:spcBef>
              <a:spcAft>
                <a:spcPts val="0"/>
              </a:spcAft>
              <a:buSzPts val="1400"/>
              <a:buChar char="■"/>
              <a:defRPr/>
            </a:lvl6pPr>
            <a:lvl7pPr marL="3200400" lvl="6" indent="-317500" algn="l">
              <a:lnSpc>
                <a:spcPct val="90000"/>
              </a:lnSpc>
              <a:spcBef>
                <a:spcPts val="0"/>
              </a:spcBef>
              <a:spcAft>
                <a:spcPts val="0"/>
              </a:spcAft>
              <a:buSzPts val="1400"/>
              <a:buChar char="●"/>
              <a:defRPr/>
            </a:lvl7pPr>
            <a:lvl8pPr marL="3657600" lvl="7" indent="-317500" algn="l">
              <a:lnSpc>
                <a:spcPct val="90000"/>
              </a:lnSpc>
              <a:spcBef>
                <a:spcPts val="0"/>
              </a:spcBef>
              <a:spcAft>
                <a:spcPts val="0"/>
              </a:spcAft>
              <a:buSzPts val="1400"/>
              <a:buChar char="○"/>
              <a:defRPr/>
            </a:lvl8pPr>
            <a:lvl9pPr marL="4114800" lvl="8" indent="-317500" algn="l">
              <a:lnSpc>
                <a:spcPct val="90000"/>
              </a:lnSpc>
              <a:spcBef>
                <a:spcPts val="0"/>
              </a:spcBef>
              <a:spcAft>
                <a:spcPts val="0"/>
              </a:spcAft>
              <a:buSzPts val="1400"/>
              <a:buChar char="■"/>
              <a:defRPr/>
            </a:lvl9pPr>
          </a:lstStyle>
          <a:p>
            <a:endParaRPr/>
          </a:p>
        </p:txBody>
      </p:sp>
      <p:sp>
        <p:nvSpPr>
          <p:cNvPr id="35" name="Google Shape;35;p2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sp>
        <p:nvSpPr>
          <p:cNvPr id="37" name="Google Shape;37;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6" name="Google Shape;66;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125b466db91_0_39"/>
          <p:cNvSpPr txBox="1">
            <a:spLocks noGrp="1"/>
          </p:cNvSpPr>
          <p:nvPr>
            <p:ph type="subTitle" idx="1"/>
          </p:nvPr>
        </p:nvSpPr>
        <p:spPr>
          <a:xfrm>
            <a:off x="-50" y="5046625"/>
            <a:ext cx="4541100" cy="1656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GB" sz="2000">
                <a:latin typeface="Poppins"/>
                <a:ea typeface="Poppins"/>
                <a:cs typeface="Poppins"/>
                <a:sym typeface="Poppins"/>
              </a:rPr>
              <a:t>Chirag Huria, Alana Mittleman, Rohan Paliwal, Elias El Kozah</a:t>
            </a:r>
            <a:endParaRPr sz="2000">
              <a:latin typeface="Poppins"/>
              <a:ea typeface="Poppins"/>
              <a:cs typeface="Poppins"/>
              <a:sym typeface="Poppins"/>
            </a:endParaRPr>
          </a:p>
          <a:p>
            <a:pPr marL="0" lvl="0" indent="0" algn="l" rtl="0">
              <a:spcBef>
                <a:spcPts val="1000"/>
              </a:spcBef>
              <a:spcAft>
                <a:spcPts val="0"/>
              </a:spcAft>
              <a:buNone/>
            </a:pPr>
            <a:endParaRPr sz="2000">
              <a:latin typeface="Poppins"/>
              <a:ea typeface="Poppins"/>
              <a:cs typeface="Poppins"/>
              <a:sym typeface="Poppins"/>
            </a:endParaRPr>
          </a:p>
          <a:p>
            <a:pPr marL="0" lvl="0" indent="0" algn="l" rtl="0">
              <a:spcBef>
                <a:spcPts val="1000"/>
              </a:spcBef>
              <a:spcAft>
                <a:spcPts val="0"/>
              </a:spcAft>
              <a:buNone/>
            </a:pPr>
            <a:r>
              <a:rPr lang="en-GB" sz="2000">
                <a:latin typeface="Poppins ExtraLight"/>
                <a:ea typeface="Poppins ExtraLight"/>
                <a:cs typeface="Poppins ExtraLight"/>
                <a:sym typeface="Poppins ExtraLight"/>
              </a:rPr>
              <a:t>for</a:t>
            </a:r>
            <a:r>
              <a:rPr lang="en-GB" sz="2000">
                <a:latin typeface="Poppins"/>
                <a:ea typeface="Poppins"/>
                <a:cs typeface="Poppins"/>
                <a:sym typeface="Poppins"/>
              </a:rPr>
              <a:t> Digital Service Innovation</a:t>
            </a:r>
            <a:endParaRPr sz="2000">
              <a:latin typeface="Poppins"/>
              <a:ea typeface="Poppins"/>
              <a:cs typeface="Poppins"/>
              <a:sym typeface="Poppins"/>
            </a:endParaRPr>
          </a:p>
        </p:txBody>
      </p:sp>
      <p:pic>
        <p:nvPicPr>
          <p:cNvPr id="110" name="Google Shape;110;g125b466db91_0_39"/>
          <p:cNvPicPr preferRelativeResize="0"/>
          <p:nvPr/>
        </p:nvPicPr>
        <p:blipFill>
          <a:blip r:embed="rId3">
            <a:alphaModFix/>
          </a:blip>
          <a:stretch>
            <a:fillRect/>
          </a:stretch>
        </p:blipFill>
        <p:spPr>
          <a:xfrm>
            <a:off x="0" y="617825"/>
            <a:ext cx="5201569" cy="1741700"/>
          </a:xfrm>
          <a:prstGeom prst="rect">
            <a:avLst/>
          </a:prstGeom>
          <a:noFill/>
          <a:ln>
            <a:noFill/>
          </a:ln>
        </p:spPr>
      </p:pic>
      <p:pic>
        <p:nvPicPr>
          <p:cNvPr id="111" name="Google Shape;111;g125b466db91_0_39"/>
          <p:cNvPicPr preferRelativeResize="0"/>
          <p:nvPr/>
        </p:nvPicPr>
        <p:blipFill>
          <a:blip r:embed="rId4">
            <a:alphaModFix/>
          </a:blip>
          <a:stretch>
            <a:fillRect/>
          </a:stretch>
        </p:blipFill>
        <p:spPr>
          <a:xfrm>
            <a:off x="8085275" y="942201"/>
            <a:ext cx="2682700" cy="5386875"/>
          </a:xfrm>
          <a:prstGeom prst="rect">
            <a:avLst/>
          </a:prstGeom>
          <a:noFill/>
          <a:ln>
            <a:noFill/>
          </a:ln>
        </p:spPr>
      </p:pic>
      <p:sp>
        <p:nvSpPr>
          <p:cNvPr id="112" name="Google Shape;112;g125b466db91_0_39"/>
          <p:cNvSpPr txBox="1"/>
          <p:nvPr/>
        </p:nvSpPr>
        <p:spPr>
          <a:xfrm>
            <a:off x="0" y="2562125"/>
            <a:ext cx="5482800" cy="6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600" b="1">
                <a:solidFill>
                  <a:srgbClr val="B7741E"/>
                </a:solidFill>
                <a:latin typeface="Calibri"/>
                <a:ea typeface="Calibri"/>
                <a:cs typeface="Calibri"/>
                <a:sym typeface="Calibri"/>
              </a:rPr>
              <a:t>Inspire. Purchase. Share.</a:t>
            </a:r>
            <a:endParaRPr sz="3600" b="1">
              <a:solidFill>
                <a:srgbClr val="B7741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174" name="Google Shape;174;p20"/>
          <p:cNvSpPr/>
          <p:nvPr/>
        </p:nvSpPr>
        <p:spPr>
          <a:xfrm>
            <a:off x="0" y="6333100"/>
            <a:ext cx="12192000" cy="524800"/>
          </a:xfrm>
          <a:prstGeom prst="rect">
            <a:avLst/>
          </a:prstGeom>
          <a:solidFill>
            <a:srgbClr val="B7741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75" name="Google Shape;175;p20"/>
          <p:cNvSpPr txBox="1"/>
          <p:nvPr/>
        </p:nvSpPr>
        <p:spPr>
          <a:xfrm>
            <a:off x="73267" y="6359767"/>
            <a:ext cx="111664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GB" sz="1600" b="0" i="0" u="none" strike="noStrike" cap="none">
                <a:solidFill>
                  <a:srgbClr val="FFEECC"/>
                </a:solidFill>
                <a:latin typeface="Poppins"/>
                <a:ea typeface="Poppins"/>
                <a:cs typeface="Poppins"/>
                <a:sym typeface="Poppins"/>
              </a:rPr>
              <a:t>MUSE | Investor Pitch | Chirag Huria, Alana Mittleman, Rohan Paliwal, Elias El Kozah</a:t>
            </a:r>
            <a:endParaRPr sz="1600" b="0" i="0" u="none" strike="noStrike" cap="none">
              <a:solidFill>
                <a:srgbClr val="FFEECC"/>
              </a:solidFill>
              <a:latin typeface="Poppins"/>
              <a:ea typeface="Poppins"/>
              <a:cs typeface="Poppins"/>
              <a:sym typeface="Poppins"/>
            </a:endParaRPr>
          </a:p>
        </p:txBody>
      </p:sp>
      <p:sp>
        <p:nvSpPr>
          <p:cNvPr id="176" name="Google Shape;176;p20"/>
          <p:cNvSpPr txBox="1"/>
          <p:nvPr/>
        </p:nvSpPr>
        <p:spPr>
          <a:xfrm>
            <a:off x="706437" y="1256851"/>
            <a:ext cx="10779125" cy="1359349"/>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4800"/>
              <a:buFont typeface="Arial"/>
              <a:buNone/>
            </a:pPr>
            <a:r>
              <a:rPr lang="en-GB" sz="4800" b="0" i="0" u="none" strike="noStrike" cap="none">
                <a:solidFill>
                  <a:srgbClr val="434343"/>
                </a:solidFill>
                <a:latin typeface="Poppins"/>
                <a:ea typeface="Poppins"/>
                <a:cs typeface="Poppins"/>
                <a:sym typeface="Poppins"/>
              </a:rPr>
              <a:t>That’s a lot for our minds to process, imagine, and decide.</a:t>
            </a:r>
            <a:endParaRPr/>
          </a:p>
        </p:txBody>
      </p:sp>
      <p:sp>
        <p:nvSpPr>
          <p:cNvPr id="177" name="Google Shape;177;p20"/>
          <p:cNvSpPr txBox="1"/>
          <p:nvPr/>
        </p:nvSpPr>
        <p:spPr>
          <a:xfrm>
            <a:off x="2359050" y="3760350"/>
            <a:ext cx="7473900" cy="103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4400"/>
              <a:buFont typeface="Arial"/>
              <a:buNone/>
            </a:pPr>
            <a:r>
              <a:rPr lang="en-GB" sz="4400" b="1">
                <a:solidFill>
                  <a:srgbClr val="B7741E"/>
                </a:solidFill>
                <a:latin typeface="Poppins"/>
                <a:ea typeface="Poppins"/>
                <a:cs typeface="Poppins"/>
                <a:sym typeface="Poppins"/>
              </a:rPr>
              <a:t>We get it. </a:t>
            </a:r>
            <a:br>
              <a:rPr lang="en-GB" sz="4400">
                <a:solidFill>
                  <a:srgbClr val="B7741E"/>
                </a:solidFill>
                <a:latin typeface="Poppins"/>
                <a:ea typeface="Poppins"/>
                <a:cs typeface="Poppins"/>
                <a:sym typeface="Poppins"/>
              </a:rPr>
            </a:br>
            <a:r>
              <a:rPr lang="en-GB" sz="4400">
                <a:solidFill>
                  <a:srgbClr val="B7741E"/>
                </a:solidFill>
                <a:latin typeface="Poppins"/>
                <a:ea typeface="Poppins"/>
                <a:cs typeface="Poppins"/>
                <a:sym typeface="Poppins"/>
              </a:rPr>
              <a:t>Art buying is tough and takes time.</a:t>
            </a:r>
            <a:endParaRPr>
              <a:solidFill>
                <a:schemeClr val="dk1"/>
              </a:solidFill>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fade">
                                      <p:cBhvr>
                                        <p:cTn id="12" dur="1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p:nvPr/>
        </p:nvSpPr>
        <p:spPr>
          <a:xfrm>
            <a:off x="0" y="6333100"/>
            <a:ext cx="12192000" cy="524800"/>
          </a:xfrm>
          <a:prstGeom prst="rect">
            <a:avLst/>
          </a:prstGeom>
          <a:solidFill>
            <a:srgbClr val="B7741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83" name="Google Shape;183;p24"/>
          <p:cNvSpPr txBox="1"/>
          <p:nvPr/>
        </p:nvSpPr>
        <p:spPr>
          <a:xfrm>
            <a:off x="73267" y="6359767"/>
            <a:ext cx="111664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GB" sz="1600" b="0" i="0" u="none" strike="noStrike" cap="none">
                <a:solidFill>
                  <a:srgbClr val="FFEECC"/>
                </a:solidFill>
                <a:latin typeface="Poppins"/>
                <a:ea typeface="Poppins"/>
                <a:cs typeface="Poppins"/>
                <a:sym typeface="Poppins"/>
              </a:rPr>
              <a:t>MUSE | Investor Pitch | Chirag Huria, Alana Mittleman, Rohan Paliwal, Elias El Kozah</a:t>
            </a:r>
            <a:endParaRPr sz="1600" b="0" i="0" u="none" strike="noStrike" cap="none">
              <a:solidFill>
                <a:srgbClr val="FFEECC"/>
              </a:solidFill>
              <a:latin typeface="Poppins"/>
              <a:ea typeface="Poppins"/>
              <a:cs typeface="Poppins"/>
              <a:sym typeface="Poppins"/>
            </a:endParaRPr>
          </a:p>
        </p:txBody>
      </p:sp>
      <p:sp>
        <p:nvSpPr>
          <p:cNvPr id="184" name="Google Shape;184;p24"/>
          <p:cNvSpPr txBox="1"/>
          <p:nvPr/>
        </p:nvSpPr>
        <p:spPr>
          <a:xfrm>
            <a:off x="499270" y="1471951"/>
            <a:ext cx="11193458" cy="1359349"/>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3200"/>
              <a:buFont typeface="Arial"/>
              <a:buNone/>
            </a:pPr>
            <a:r>
              <a:rPr lang="en-GB" sz="3200" b="0" i="0" u="none" strike="noStrike" cap="none">
                <a:solidFill>
                  <a:srgbClr val="434343"/>
                </a:solidFill>
                <a:latin typeface="Poppins"/>
                <a:ea typeface="Poppins"/>
                <a:cs typeface="Poppins"/>
                <a:sym typeface="Poppins"/>
              </a:rPr>
              <a:t>Could you </a:t>
            </a:r>
            <a:r>
              <a:rPr lang="en-GB" sz="3200" b="0" i="0" u="none" strike="noStrike" cap="none">
                <a:solidFill>
                  <a:srgbClr val="B7741E"/>
                </a:solidFill>
                <a:latin typeface="Poppins"/>
                <a:ea typeface="Poppins"/>
                <a:cs typeface="Poppins"/>
                <a:sym typeface="Poppins"/>
              </a:rPr>
              <a:t>make a</a:t>
            </a:r>
            <a:r>
              <a:rPr lang="en-GB" sz="3200">
                <a:solidFill>
                  <a:srgbClr val="B7741E"/>
                </a:solidFill>
                <a:latin typeface="Poppins"/>
                <a:ea typeface="Poppins"/>
                <a:cs typeface="Poppins"/>
                <a:sym typeface="Poppins"/>
              </a:rPr>
              <a:t> good</a:t>
            </a:r>
            <a:r>
              <a:rPr lang="en-GB" sz="3200" b="0" i="0" u="none" strike="noStrike" cap="none">
                <a:solidFill>
                  <a:srgbClr val="B7741E"/>
                </a:solidFill>
                <a:latin typeface="Poppins"/>
                <a:ea typeface="Poppins"/>
                <a:cs typeface="Poppins"/>
                <a:sym typeface="Poppins"/>
              </a:rPr>
              <a:t> choice </a:t>
            </a:r>
            <a:r>
              <a:rPr lang="en-GB" sz="3200">
                <a:solidFill>
                  <a:srgbClr val="434343"/>
                </a:solidFill>
                <a:latin typeface="Poppins"/>
                <a:ea typeface="Poppins"/>
                <a:cs typeface="Poppins"/>
                <a:sym typeface="Poppins"/>
              </a:rPr>
              <a:t>ending up with art that will look good in your home</a:t>
            </a:r>
            <a:r>
              <a:rPr lang="en-GB" sz="3200" b="0" i="0" u="none" strike="noStrike" cap="none">
                <a:solidFill>
                  <a:srgbClr val="434343"/>
                </a:solidFill>
                <a:latin typeface="Poppins"/>
                <a:ea typeface="Poppins"/>
                <a:cs typeface="Poppins"/>
                <a:sym typeface="Poppins"/>
              </a:rPr>
              <a:t>?</a:t>
            </a:r>
            <a:endParaRPr/>
          </a:p>
        </p:txBody>
      </p:sp>
      <p:sp>
        <p:nvSpPr>
          <p:cNvPr id="185" name="Google Shape;185;p24"/>
          <p:cNvSpPr txBox="1"/>
          <p:nvPr/>
        </p:nvSpPr>
        <p:spPr>
          <a:xfrm>
            <a:off x="499270" y="3902525"/>
            <a:ext cx="11193458" cy="1359349"/>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3200"/>
              <a:buFont typeface="Arial"/>
              <a:buNone/>
            </a:pPr>
            <a:r>
              <a:rPr lang="en-GB" sz="3200">
                <a:solidFill>
                  <a:srgbClr val="434343"/>
                </a:solidFill>
                <a:latin typeface="Poppins"/>
                <a:ea typeface="Poppins"/>
                <a:cs typeface="Poppins"/>
                <a:sym typeface="Poppins"/>
              </a:rPr>
              <a:t>After getting these glimpses, can you</a:t>
            </a:r>
            <a:r>
              <a:rPr lang="en-GB" sz="3200" b="0" i="0" u="none" strike="noStrike" cap="none">
                <a:solidFill>
                  <a:srgbClr val="434343"/>
                </a:solidFill>
                <a:latin typeface="Poppins"/>
                <a:ea typeface="Poppins"/>
                <a:cs typeface="Poppins"/>
                <a:sym typeface="Poppins"/>
              </a:rPr>
              <a:t> </a:t>
            </a:r>
            <a:r>
              <a:rPr lang="en-GB" sz="3200" b="0" i="0" u="none" strike="noStrike" cap="none">
                <a:solidFill>
                  <a:srgbClr val="B7741E"/>
                </a:solidFill>
                <a:latin typeface="Poppins"/>
                <a:ea typeface="Poppins"/>
                <a:cs typeface="Poppins"/>
                <a:sym typeface="Poppins"/>
              </a:rPr>
              <a:t>imagine </a:t>
            </a:r>
            <a:r>
              <a:rPr lang="en-GB" sz="3200">
                <a:solidFill>
                  <a:srgbClr val="B7741E"/>
                </a:solidFill>
                <a:latin typeface="Poppins"/>
                <a:ea typeface="Poppins"/>
                <a:cs typeface="Poppins"/>
                <a:sym typeface="Poppins"/>
              </a:rPr>
              <a:t>one of these pieces</a:t>
            </a:r>
            <a:r>
              <a:rPr lang="en-GB" sz="3200" b="0" i="0" u="none" strike="noStrike" cap="none">
                <a:solidFill>
                  <a:srgbClr val="B7741E"/>
                </a:solidFill>
                <a:latin typeface="Poppins"/>
                <a:ea typeface="Poppins"/>
                <a:cs typeface="Poppins"/>
                <a:sym typeface="Poppins"/>
              </a:rPr>
              <a:t> </a:t>
            </a:r>
            <a:r>
              <a:rPr lang="en-GB" sz="3200">
                <a:solidFill>
                  <a:srgbClr val="434343"/>
                </a:solidFill>
                <a:latin typeface="Poppins"/>
                <a:ea typeface="Poppins"/>
                <a:cs typeface="Poppins"/>
                <a:sym typeface="Poppins"/>
              </a:rPr>
              <a:t>in</a:t>
            </a:r>
            <a:r>
              <a:rPr lang="en-GB" sz="3200" b="0" i="0" u="none" strike="noStrike" cap="none">
                <a:solidFill>
                  <a:srgbClr val="434343"/>
                </a:solidFill>
                <a:latin typeface="Poppins"/>
                <a:ea typeface="Poppins"/>
                <a:cs typeface="Poppins"/>
                <a:sym typeface="Poppins"/>
              </a:rPr>
              <a:t> your living space?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125b466db91_0_0"/>
          <p:cNvSpPr/>
          <p:nvPr/>
        </p:nvSpPr>
        <p:spPr>
          <a:xfrm>
            <a:off x="0" y="6333100"/>
            <a:ext cx="12192000" cy="524700"/>
          </a:xfrm>
          <a:prstGeom prst="rect">
            <a:avLst/>
          </a:prstGeom>
          <a:solidFill>
            <a:srgbClr val="B7741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91" name="Google Shape;191;g125b466db91_0_0"/>
          <p:cNvSpPr txBox="1"/>
          <p:nvPr/>
        </p:nvSpPr>
        <p:spPr>
          <a:xfrm>
            <a:off x="73267" y="6359767"/>
            <a:ext cx="111663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GB" sz="1600" b="0" i="0" u="none" strike="noStrike" cap="none">
                <a:solidFill>
                  <a:srgbClr val="FFEECC"/>
                </a:solidFill>
                <a:latin typeface="Poppins"/>
                <a:ea typeface="Poppins"/>
                <a:cs typeface="Poppins"/>
                <a:sym typeface="Poppins"/>
              </a:rPr>
              <a:t>MUSE | Investor Pitch | Chirag Huria, Alana Mittleman, Rohan Paliwal, Elias El Kozah</a:t>
            </a:r>
            <a:endParaRPr sz="1600" b="0" i="0" u="none" strike="noStrike" cap="none">
              <a:solidFill>
                <a:srgbClr val="FFEECC"/>
              </a:solidFill>
              <a:latin typeface="Poppins"/>
              <a:ea typeface="Poppins"/>
              <a:cs typeface="Poppins"/>
              <a:sym typeface="Poppins"/>
            </a:endParaRPr>
          </a:p>
        </p:txBody>
      </p:sp>
      <p:sp>
        <p:nvSpPr>
          <p:cNvPr id="192" name="Google Shape;192;g125b466db91_0_0"/>
          <p:cNvSpPr txBox="1"/>
          <p:nvPr/>
        </p:nvSpPr>
        <p:spPr>
          <a:xfrm>
            <a:off x="1745100" y="1790425"/>
            <a:ext cx="8701800" cy="1359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000"/>
              <a:buFont typeface="Arial"/>
              <a:buNone/>
            </a:pPr>
            <a:endParaRPr sz="1000" b="1" i="0" u="none" strike="noStrike" cap="none">
              <a:solidFill>
                <a:srgbClr val="434343"/>
              </a:solidFill>
              <a:latin typeface="Poppins"/>
              <a:ea typeface="Poppins"/>
              <a:cs typeface="Poppins"/>
              <a:sym typeface="Poppins"/>
            </a:endParaRPr>
          </a:p>
          <a:p>
            <a:pPr marL="0" marR="0" lvl="0" indent="0" algn="ctr" rtl="0">
              <a:lnSpc>
                <a:spcPct val="115000"/>
              </a:lnSpc>
              <a:spcBef>
                <a:spcPts val="0"/>
              </a:spcBef>
              <a:spcAft>
                <a:spcPts val="0"/>
              </a:spcAft>
              <a:buClr>
                <a:srgbClr val="000000"/>
              </a:buClr>
              <a:buSzPts val="4800"/>
              <a:buFont typeface="Arial"/>
              <a:buNone/>
            </a:pPr>
            <a:r>
              <a:rPr lang="en-GB" sz="4800" b="1" i="0" u="none" strike="noStrike" cap="none">
                <a:solidFill>
                  <a:srgbClr val="B7741E"/>
                </a:solidFill>
                <a:latin typeface="Poppins"/>
                <a:ea typeface="Poppins"/>
                <a:cs typeface="Poppins"/>
                <a:sym typeface="Poppins"/>
              </a:rPr>
              <a:t>muse </a:t>
            </a:r>
            <a:r>
              <a:rPr lang="en-GB" sz="4800" b="1">
                <a:solidFill>
                  <a:srgbClr val="434343"/>
                </a:solidFill>
                <a:latin typeface="Poppins"/>
                <a:ea typeface="Poppins"/>
                <a:cs typeface="Poppins"/>
                <a:sym typeface="Poppins"/>
              </a:rPr>
              <a:t>can help you answer those questions.</a:t>
            </a:r>
            <a:endParaRPr sz="5400" b="1">
              <a:solidFill>
                <a:srgbClr val="B7741E"/>
              </a:solidFill>
              <a:latin typeface="Poppins"/>
              <a:ea typeface="Poppins"/>
              <a:cs typeface="Poppins"/>
              <a:sym typeface="Poppins"/>
            </a:endParaRPr>
          </a:p>
          <a:p>
            <a:pPr marL="0" marR="0" lvl="0" indent="0" algn="ctr" rtl="0">
              <a:lnSpc>
                <a:spcPct val="115000"/>
              </a:lnSpc>
              <a:spcBef>
                <a:spcPts val="0"/>
              </a:spcBef>
              <a:spcAft>
                <a:spcPts val="0"/>
              </a:spcAft>
              <a:buClr>
                <a:srgbClr val="000000"/>
              </a:buClr>
              <a:buSzPts val="4800"/>
              <a:buFont typeface="Arial"/>
              <a:buNone/>
            </a:pPr>
            <a:endParaRPr sz="4800" b="1" i="0" u="none" strike="noStrike" cap="none">
              <a:solidFill>
                <a:srgbClr val="B7741E"/>
              </a:solidFill>
              <a:latin typeface="Poppins"/>
              <a:ea typeface="Poppins"/>
              <a:cs typeface="Poppins"/>
              <a:sym typeface="Poppins"/>
            </a:endParaRPr>
          </a:p>
        </p:txBody>
      </p:sp>
      <p:sp>
        <p:nvSpPr>
          <p:cNvPr id="193" name="Google Shape;193;g125b466db91_0_0"/>
          <p:cNvSpPr txBox="1"/>
          <p:nvPr/>
        </p:nvSpPr>
        <p:spPr>
          <a:xfrm>
            <a:off x="512850" y="4300163"/>
            <a:ext cx="11166300" cy="111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3200">
                <a:solidFill>
                  <a:srgbClr val="434343"/>
                </a:solidFill>
                <a:latin typeface="Poppins"/>
                <a:ea typeface="Poppins"/>
                <a:cs typeface="Poppins"/>
                <a:sym typeface="Poppins"/>
              </a:rPr>
              <a:t>Experience art in your living space, from anywhere.</a:t>
            </a:r>
            <a:endParaRPr sz="3200">
              <a:solidFill>
                <a:srgbClr val="B7741E"/>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p:nvPr/>
        </p:nvSpPr>
        <p:spPr>
          <a:xfrm>
            <a:off x="394266" y="0"/>
            <a:ext cx="11659511" cy="135934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4800"/>
              <a:buFont typeface="Arial"/>
              <a:buNone/>
            </a:pPr>
            <a:endParaRPr sz="4800" b="0" i="0" u="none" strike="noStrike" cap="none">
              <a:solidFill>
                <a:srgbClr val="B7741E"/>
              </a:solidFill>
              <a:latin typeface="Poppins"/>
              <a:ea typeface="Poppins"/>
              <a:cs typeface="Poppins"/>
              <a:sym typeface="Poppins"/>
            </a:endParaRPr>
          </a:p>
        </p:txBody>
      </p:sp>
      <p:pic>
        <p:nvPicPr>
          <p:cNvPr id="199" name="Google Shape;199;p2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00" name="Google Shape;200;p26"/>
          <p:cNvPicPr preferRelativeResize="0"/>
          <p:nvPr/>
        </p:nvPicPr>
        <p:blipFill rotWithShape="1">
          <a:blip r:embed="rId4">
            <a:alphaModFix/>
          </a:blip>
          <a:srcRect l="44271" t="52779" r="40313" b="25924"/>
          <a:stretch/>
        </p:blipFill>
        <p:spPr>
          <a:xfrm>
            <a:off x="5597872" y="2717800"/>
            <a:ext cx="1504256" cy="1168848"/>
          </a:xfrm>
          <a:prstGeom prst="rect">
            <a:avLst/>
          </a:prstGeom>
          <a:noFill/>
          <a:ln>
            <a:noFill/>
          </a:ln>
        </p:spPr>
      </p:pic>
      <p:pic>
        <p:nvPicPr>
          <p:cNvPr id="201" name="Google Shape;201;p26"/>
          <p:cNvPicPr preferRelativeResize="0"/>
          <p:nvPr/>
        </p:nvPicPr>
        <p:blipFill>
          <a:blip r:embed="rId5">
            <a:alphaModFix/>
          </a:blip>
          <a:stretch>
            <a:fillRect/>
          </a:stretch>
        </p:blipFill>
        <p:spPr>
          <a:xfrm>
            <a:off x="5262525" y="2749325"/>
            <a:ext cx="2174960" cy="1359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125b466db91_3_0"/>
          <p:cNvSpPr/>
          <p:nvPr/>
        </p:nvSpPr>
        <p:spPr>
          <a:xfrm>
            <a:off x="0" y="6333100"/>
            <a:ext cx="12192000" cy="524700"/>
          </a:xfrm>
          <a:prstGeom prst="rect">
            <a:avLst/>
          </a:prstGeom>
          <a:solidFill>
            <a:srgbClr val="B7741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07" name="Google Shape;207;g125b466db91_3_0"/>
          <p:cNvSpPr txBox="1"/>
          <p:nvPr/>
        </p:nvSpPr>
        <p:spPr>
          <a:xfrm>
            <a:off x="73267" y="6359767"/>
            <a:ext cx="111663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GB" sz="1600" b="0" i="0" u="none" strike="noStrike" cap="none">
                <a:solidFill>
                  <a:srgbClr val="FFEECC"/>
                </a:solidFill>
                <a:latin typeface="Poppins"/>
                <a:ea typeface="Poppins"/>
                <a:cs typeface="Poppins"/>
                <a:sym typeface="Poppins"/>
              </a:rPr>
              <a:t>MUSE | Investor Pitch | Chirag Huria, Alana Mittleman, Rohan Paliwal, Elias El Kozah</a:t>
            </a:r>
            <a:endParaRPr sz="1600" b="0" i="0" u="none" strike="noStrike" cap="none">
              <a:solidFill>
                <a:srgbClr val="FFEECC"/>
              </a:solidFill>
              <a:latin typeface="Poppins"/>
              <a:ea typeface="Poppins"/>
              <a:cs typeface="Poppins"/>
              <a:sym typeface="Poppins"/>
            </a:endParaRPr>
          </a:p>
        </p:txBody>
      </p:sp>
      <p:sp>
        <p:nvSpPr>
          <p:cNvPr id="208" name="Google Shape;208;g125b466db91_3_0"/>
          <p:cNvSpPr txBox="1"/>
          <p:nvPr/>
        </p:nvSpPr>
        <p:spPr>
          <a:xfrm>
            <a:off x="394266" y="0"/>
            <a:ext cx="11659500" cy="1359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434343"/>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6000"/>
              <a:buFont typeface="Arial"/>
              <a:buNone/>
            </a:pPr>
            <a:r>
              <a:rPr lang="en-GB" sz="6000">
                <a:solidFill>
                  <a:srgbClr val="434343"/>
                </a:solidFill>
                <a:latin typeface="Poppins"/>
                <a:ea typeface="Poppins"/>
                <a:cs typeface="Poppins"/>
                <a:sym typeface="Poppins"/>
              </a:rPr>
              <a:t>Value Flow</a:t>
            </a:r>
            <a:endParaRPr/>
          </a:p>
        </p:txBody>
      </p:sp>
      <p:pic>
        <p:nvPicPr>
          <p:cNvPr id="209" name="Google Shape;209;g125b466db91_3_0"/>
          <p:cNvPicPr preferRelativeResize="0"/>
          <p:nvPr/>
        </p:nvPicPr>
        <p:blipFill>
          <a:blip r:embed="rId3">
            <a:alphaModFix/>
          </a:blip>
          <a:stretch>
            <a:fillRect/>
          </a:stretch>
        </p:blipFill>
        <p:spPr>
          <a:xfrm>
            <a:off x="3303325" y="1525038"/>
            <a:ext cx="5585347" cy="4669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26224a1649_0_35"/>
          <p:cNvSpPr/>
          <p:nvPr/>
        </p:nvSpPr>
        <p:spPr>
          <a:xfrm>
            <a:off x="0" y="6333100"/>
            <a:ext cx="12192000" cy="524700"/>
          </a:xfrm>
          <a:prstGeom prst="rect">
            <a:avLst/>
          </a:prstGeom>
          <a:solidFill>
            <a:srgbClr val="B7741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15" name="Google Shape;215;g126224a1649_0_35"/>
          <p:cNvSpPr txBox="1"/>
          <p:nvPr/>
        </p:nvSpPr>
        <p:spPr>
          <a:xfrm>
            <a:off x="73267" y="6359767"/>
            <a:ext cx="111663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GB" sz="1600" b="0" i="0" u="none" strike="noStrike" cap="none">
                <a:solidFill>
                  <a:srgbClr val="FFEECC"/>
                </a:solidFill>
                <a:latin typeface="Poppins"/>
                <a:ea typeface="Poppins"/>
                <a:cs typeface="Poppins"/>
                <a:sym typeface="Poppins"/>
              </a:rPr>
              <a:t>MUSE | Investor Pitch | Chirag Huria, Alana Mittleman, Rohan Paliwal, Elias El Kozah</a:t>
            </a:r>
            <a:endParaRPr sz="1600" b="0" i="0" u="none" strike="noStrike" cap="none">
              <a:solidFill>
                <a:srgbClr val="FFEECC"/>
              </a:solidFill>
              <a:latin typeface="Poppins"/>
              <a:ea typeface="Poppins"/>
              <a:cs typeface="Poppins"/>
              <a:sym typeface="Poppins"/>
            </a:endParaRPr>
          </a:p>
        </p:txBody>
      </p:sp>
      <p:sp>
        <p:nvSpPr>
          <p:cNvPr id="216" name="Google Shape;216;g126224a1649_0_35"/>
          <p:cNvSpPr txBox="1"/>
          <p:nvPr/>
        </p:nvSpPr>
        <p:spPr>
          <a:xfrm>
            <a:off x="394266" y="0"/>
            <a:ext cx="11659500" cy="1359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434343"/>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6000"/>
              <a:buFont typeface="Arial"/>
              <a:buNone/>
            </a:pPr>
            <a:r>
              <a:rPr lang="en-GB" sz="6000">
                <a:solidFill>
                  <a:srgbClr val="434343"/>
                </a:solidFill>
                <a:latin typeface="Poppins"/>
                <a:ea typeface="Poppins"/>
                <a:cs typeface="Poppins"/>
                <a:sym typeface="Poppins"/>
              </a:rPr>
              <a:t>Value Flow</a:t>
            </a:r>
            <a:endParaRPr/>
          </a:p>
        </p:txBody>
      </p:sp>
      <p:pic>
        <p:nvPicPr>
          <p:cNvPr id="217" name="Google Shape;217;g126224a1649_0_35"/>
          <p:cNvPicPr preferRelativeResize="0"/>
          <p:nvPr/>
        </p:nvPicPr>
        <p:blipFill rotWithShape="1">
          <a:blip r:embed="rId3">
            <a:alphaModFix/>
          </a:blip>
          <a:srcRect t="-8084" b="25248"/>
          <a:stretch/>
        </p:blipFill>
        <p:spPr>
          <a:xfrm>
            <a:off x="3007063" y="406050"/>
            <a:ext cx="6433923" cy="541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26224a1649_1_10"/>
          <p:cNvSpPr txBox="1">
            <a:spLocks noGrp="1"/>
          </p:cNvSpPr>
          <p:nvPr>
            <p:ph type="title"/>
          </p:nvPr>
        </p:nvSpPr>
        <p:spPr>
          <a:xfrm>
            <a:off x="490000" y="2639640"/>
            <a:ext cx="3962400" cy="22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0">
                <a:latin typeface="Poppins"/>
                <a:ea typeface="Poppins"/>
                <a:cs typeface="Poppins"/>
                <a:sym typeface="Poppins"/>
              </a:rPr>
              <a:t>Q&amp;A</a:t>
            </a:r>
            <a:endParaRPr sz="10000">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28"/>
        <p:cNvGrpSpPr/>
        <p:nvPr/>
      </p:nvGrpSpPr>
      <p:grpSpPr>
        <a:xfrm>
          <a:off x="0" y="0"/>
          <a:ext cx="0" cy="0"/>
          <a:chOff x="0" y="0"/>
          <a:chExt cx="0" cy="0"/>
        </a:xfrm>
      </p:grpSpPr>
      <p:sp>
        <p:nvSpPr>
          <p:cNvPr id="229" name="Google Shape;229;g1256a9e0be2_0_7"/>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GB"/>
              <a:t>appendix</a:t>
            </a:r>
            <a:endParaRPr/>
          </a:p>
        </p:txBody>
      </p:sp>
      <p:sp>
        <p:nvSpPr>
          <p:cNvPr id="230" name="Google Shape;230;g1256a9e0be2_0_7"/>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126224a1649_0_27"/>
          <p:cNvSpPr/>
          <p:nvPr/>
        </p:nvSpPr>
        <p:spPr>
          <a:xfrm>
            <a:off x="0" y="6333100"/>
            <a:ext cx="12192000" cy="524700"/>
          </a:xfrm>
          <a:prstGeom prst="rect">
            <a:avLst/>
          </a:prstGeom>
          <a:solidFill>
            <a:srgbClr val="B7741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36" name="Google Shape;236;g126224a1649_0_27"/>
          <p:cNvSpPr txBox="1"/>
          <p:nvPr/>
        </p:nvSpPr>
        <p:spPr>
          <a:xfrm>
            <a:off x="73267" y="6359767"/>
            <a:ext cx="111663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GB" sz="1600" b="0" i="0" u="none" strike="noStrike" cap="none">
                <a:solidFill>
                  <a:srgbClr val="FFEECC"/>
                </a:solidFill>
                <a:latin typeface="Poppins"/>
                <a:ea typeface="Poppins"/>
                <a:cs typeface="Poppins"/>
                <a:sym typeface="Poppins"/>
              </a:rPr>
              <a:t>MUSE | Investor Pitch | Chirag Huria, Alana Mittleman, Rohan Paliwal, Elias El Kozah</a:t>
            </a:r>
            <a:endParaRPr sz="1600" b="0" i="0" u="none" strike="noStrike" cap="none">
              <a:solidFill>
                <a:srgbClr val="FFEECC"/>
              </a:solidFill>
              <a:latin typeface="Poppins"/>
              <a:ea typeface="Poppins"/>
              <a:cs typeface="Poppins"/>
              <a:sym typeface="Poppins"/>
            </a:endParaRPr>
          </a:p>
        </p:txBody>
      </p:sp>
      <p:sp>
        <p:nvSpPr>
          <p:cNvPr id="237" name="Google Shape;237;g126224a1649_0_27"/>
          <p:cNvSpPr txBox="1"/>
          <p:nvPr/>
        </p:nvSpPr>
        <p:spPr>
          <a:xfrm>
            <a:off x="394266" y="0"/>
            <a:ext cx="11659500" cy="1359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434343"/>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6000"/>
              <a:buFont typeface="Arial"/>
              <a:buNone/>
            </a:pPr>
            <a:r>
              <a:rPr lang="en-GB" sz="6000">
                <a:solidFill>
                  <a:srgbClr val="434343"/>
                </a:solidFill>
                <a:latin typeface="Poppins"/>
                <a:ea typeface="Poppins"/>
                <a:cs typeface="Poppins"/>
                <a:sym typeface="Poppins"/>
              </a:rPr>
              <a:t>Value Flow</a:t>
            </a:r>
            <a:endParaRPr/>
          </a:p>
        </p:txBody>
      </p:sp>
      <p:pic>
        <p:nvPicPr>
          <p:cNvPr id="238" name="Google Shape;238;g126224a1649_0_27"/>
          <p:cNvPicPr preferRelativeResize="0"/>
          <p:nvPr/>
        </p:nvPicPr>
        <p:blipFill>
          <a:blip r:embed="rId3">
            <a:alphaModFix/>
          </a:blip>
          <a:stretch>
            <a:fillRect/>
          </a:stretch>
        </p:blipFill>
        <p:spPr>
          <a:xfrm>
            <a:off x="2475775" y="1290325"/>
            <a:ext cx="7713449" cy="4847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p:nvPr/>
        </p:nvSpPr>
        <p:spPr>
          <a:xfrm>
            <a:off x="0" y="6333100"/>
            <a:ext cx="12192000" cy="524800"/>
          </a:xfrm>
          <a:prstGeom prst="rect">
            <a:avLst/>
          </a:prstGeom>
          <a:solidFill>
            <a:srgbClr val="B7741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44" name="Google Shape;244;p27"/>
          <p:cNvSpPr txBox="1"/>
          <p:nvPr/>
        </p:nvSpPr>
        <p:spPr>
          <a:xfrm>
            <a:off x="73267" y="6359767"/>
            <a:ext cx="111664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GB" sz="1600" b="0" i="0" u="none" strike="noStrike" cap="none">
                <a:solidFill>
                  <a:srgbClr val="FFEECC"/>
                </a:solidFill>
                <a:latin typeface="Poppins"/>
                <a:ea typeface="Poppins"/>
                <a:cs typeface="Poppins"/>
                <a:sym typeface="Poppins"/>
              </a:rPr>
              <a:t>MUSE | Investor Pitch | Chirag Huria, Alana Mittleman, Rohan Paliwal, Elias El Kozah</a:t>
            </a:r>
            <a:endParaRPr sz="1600" b="0" i="0" u="none" strike="noStrike" cap="none">
              <a:solidFill>
                <a:srgbClr val="FFEECC"/>
              </a:solidFill>
              <a:latin typeface="Poppins"/>
              <a:ea typeface="Poppins"/>
              <a:cs typeface="Poppins"/>
              <a:sym typeface="Poppins"/>
            </a:endParaRPr>
          </a:p>
        </p:txBody>
      </p:sp>
      <p:sp>
        <p:nvSpPr>
          <p:cNvPr id="245" name="Google Shape;245;p27"/>
          <p:cNvSpPr txBox="1"/>
          <p:nvPr/>
        </p:nvSpPr>
        <p:spPr>
          <a:xfrm>
            <a:off x="394266" y="0"/>
            <a:ext cx="11659511" cy="135934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434343"/>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6000"/>
              <a:buFont typeface="Arial"/>
              <a:buNone/>
            </a:pPr>
            <a:r>
              <a:rPr lang="en-GB" sz="6000" b="0" i="0" u="none" strike="noStrike" cap="none">
                <a:solidFill>
                  <a:srgbClr val="434343"/>
                </a:solidFill>
                <a:latin typeface="Poppins"/>
                <a:ea typeface="Poppins"/>
                <a:cs typeface="Poppins"/>
                <a:sym typeface="Poppins"/>
              </a:rPr>
              <a:t>What </a:t>
            </a:r>
            <a:r>
              <a:rPr lang="en-GB" sz="6000" b="0" i="0" u="none" strike="noStrike" cap="none">
                <a:solidFill>
                  <a:srgbClr val="B7741E"/>
                </a:solidFill>
                <a:latin typeface="Poppins"/>
                <a:ea typeface="Poppins"/>
                <a:cs typeface="Poppins"/>
                <a:sym typeface="Poppins"/>
              </a:rPr>
              <a:t>muse </a:t>
            </a:r>
            <a:r>
              <a:rPr lang="en-GB" sz="6000" b="0" i="0" u="none" strike="noStrike" cap="none">
                <a:solidFill>
                  <a:schemeClr val="dk1"/>
                </a:solidFill>
                <a:latin typeface="Poppins"/>
                <a:ea typeface="Poppins"/>
                <a:cs typeface="Poppins"/>
                <a:sym typeface="Poppins"/>
              </a:rPr>
              <a:t>offers?</a:t>
            </a:r>
            <a:endParaRPr/>
          </a:p>
        </p:txBody>
      </p:sp>
      <p:sp>
        <p:nvSpPr>
          <p:cNvPr id="246" name="Google Shape;246;p27"/>
          <p:cNvSpPr txBox="1"/>
          <p:nvPr/>
        </p:nvSpPr>
        <p:spPr>
          <a:xfrm>
            <a:off x="394266" y="1604001"/>
            <a:ext cx="8343335" cy="1359349"/>
          </a:xfrm>
          <a:prstGeom prst="rect">
            <a:avLst/>
          </a:prstGeom>
          <a:noFill/>
          <a:ln>
            <a:noFill/>
          </a:ln>
        </p:spPr>
        <p:txBody>
          <a:bodyPr spcFirstLastPara="1" wrap="square" lIns="91425" tIns="91425" rIns="91425" bIns="91425" anchor="t" anchorCtr="0">
            <a:noAutofit/>
          </a:bodyPr>
          <a:lstStyle/>
          <a:p>
            <a:pPr marL="171450" marR="0" lvl="0" indent="-152400" algn="l" rtl="0">
              <a:lnSpc>
                <a:spcPct val="115000"/>
              </a:lnSpc>
              <a:spcBef>
                <a:spcPts val="0"/>
              </a:spcBef>
              <a:spcAft>
                <a:spcPts val="0"/>
              </a:spcAft>
              <a:buClr>
                <a:srgbClr val="000000"/>
              </a:buClr>
              <a:buSzPts val="300"/>
              <a:buFont typeface="Arial"/>
              <a:buNone/>
            </a:pPr>
            <a:endParaRPr sz="300" b="0" i="0" u="none" strike="noStrike" cap="none">
              <a:solidFill>
                <a:srgbClr val="434343"/>
              </a:solidFill>
              <a:latin typeface="Poppins"/>
              <a:ea typeface="Poppins"/>
              <a:cs typeface="Poppins"/>
              <a:sym typeface="Poppins"/>
            </a:endParaRPr>
          </a:p>
          <a:p>
            <a:pPr marL="857250" marR="0" lvl="0" indent="-857250" algn="l" rtl="0">
              <a:lnSpc>
                <a:spcPct val="115000"/>
              </a:lnSpc>
              <a:spcBef>
                <a:spcPts val="0"/>
              </a:spcBef>
              <a:spcAft>
                <a:spcPts val="0"/>
              </a:spcAft>
              <a:buClr>
                <a:srgbClr val="000000"/>
              </a:buClr>
              <a:buSzPts val="2000"/>
              <a:buFont typeface="Arial"/>
              <a:buChar char="•"/>
            </a:pPr>
            <a:r>
              <a:rPr lang="en-GB" sz="2000" b="0" i="0" u="none" strike="noStrike" cap="none">
                <a:solidFill>
                  <a:schemeClr val="dk1"/>
                </a:solidFill>
                <a:latin typeface="Poppins"/>
                <a:ea typeface="Poppins"/>
                <a:cs typeface="Poppins"/>
                <a:sym typeface="Poppins"/>
              </a:rPr>
              <a:t>They need to place to connect and communicate</a:t>
            </a:r>
            <a:br>
              <a:rPr lang="en-GB" sz="2000" b="0" i="0" u="none" strike="noStrike" cap="none">
                <a:solidFill>
                  <a:schemeClr val="dk1"/>
                </a:solidFill>
                <a:latin typeface="Poppins"/>
                <a:ea typeface="Poppins"/>
                <a:cs typeface="Poppins"/>
                <a:sym typeface="Poppins"/>
              </a:rPr>
            </a:br>
            <a:r>
              <a:rPr lang="en-GB" sz="2000" b="0" i="0" u="none" strike="noStrike" cap="none">
                <a:solidFill>
                  <a:srgbClr val="B7741E"/>
                </a:solidFill>
                <a:latin typeface="Poppins"/>
                <a:ea typeface="Poppins"/>
                <a:cs typeface="Poppins"/>
                <a:sym typeface="Poppins"/>
              </a:rPr>
              <a:t>A platform that pulls artists and art lovers together</a:t>
            </a:r>
            <a:br>
              <a:rPr lang="en-GB" sz="2000" b="0" i="0" u="none" strike="noStrike" cap="none">
                <a:solidFill>
                  <a:srgbClr val="B7741E"/>
                </a:solidFill>
                <a:latin typeface="Poppins"/>
                <a:ea typeface="Poppins"/>
                <a:cs typeface="Poppins"/>
                <a:sym typeface="Poppins"/>
              </a:rPr>
            </a:br>
            <a:endParaRPr sz="2000" b="0" i="0" u="none" strike="noStrike" cap="none">
              <a:solidFill>
                <a:srgbClr val="B7741E"/>
              </a:solidFill>
              <a:latin typeface="Poppins"/>
              <a:ea typeface="Poppins"/>
              <a:cs typeface="Poppins"/>
              <a:sym typeface="Poppins"/>
            </a:endParaRPr>
          </a:p>
          <a:p>
            <a:pPr marL="857250" marR="0" lvl="0" indent="-857250" algn="l" rtl="0">
              <a:lnSpc>
                <a:spcPct val="115000"/>
              </a:lnSpc>
              <a:spcBef>
                <a:spcPts val="0"/>
              </a:spcBef>
              <a:spcAft>
                <a:spcPts val="0"/>
              </a:spcAft>
              <a:buClr>
                <a:srgbClr val="000000"/>
              </a:buClr>
              <a:buSzPts val="2000"/>
              <a:buFont typeface="Arial"/>
              <a:buChar char="•"/>
            </a:pPr>
            <a:r>
              <a:rPr lang="en-GB" sz="2000" b="0" i="0" u="none" strike="noStrike" cap="none">
                <a:solidFill>
                  <a:schemeClr val="dk1"/>
                </a:solidFill>
                <a:latin typeface="Poppins"/>
                <a:ea typeface="Poppins"/>
                <a:cs typeface="Poppins"/>
                <a:sym typeface="Poppins"/>
              </a:rPr>
              <a:t>They needs tools to facilitate their communications</a:t>
            </a:r>
            <a:br>
              <a:rPr lang="en-GB" sz="2000" b="0" i="0" u="none" strike="noStrike" cap="none">
                <a:solidFill>
                  <a:schemeClr val="dk1"/>
                </a:solidFill>
                <a:latin typeface="Poppins"/>
                <a:ea typeface="Poppins"/>
                <a:cs typeface="Poppins"/>
                <a:sym typeface="Poppins"/>
              </a:rPr>
            </a:br>
            <a:r>
              <a:rPr lang="en-GB" sz="2000" b="0" i="0" u="none" strike="noStrike" cap="none">
                <a:solidFill>
                  <a:srgbClr val="B7741E"/>
                </a:solidFill>
                <a:latin typeface="Poppins"/>
                <a:ea typeface="Poppins"/>
                <a:cs typeface="Poppins"/>
                <a:sym typeface="Poppins"/>
              </a:rPr>
              <a:t>Tools to facilitate art buying (Art visualisation using Augmented Reality)</a:t>
            </a:r>
            <a:br>
              <a:rPr lang="en-GB" sz="2000" b="0" i="0" u="none" strike="noStrike" cap="none">
                <a:solidFill>
                  <a:srgbClr val="B7741E"/>
                </a:solidFill>
                <a:latin typeface="Poppins"/>
                <a:ea typeface="Poppins"/>
                <a:cs typeface="Poppins"/>
                <a:sym typeface="Poppins"/>
              </a:rPr>
            </a:br>
            <a:endParaRPr sz="2000" b="0" i="0" u="none" strike="noStrike" cap="none">
              <a:solidFill>
                <a:srgbClr val="B7741E"/>
              </a:solidFill>
              <a:latin typeface="Poppins"/>
              <a:ea typeface="Poppins"/>
              <a:cs typeface="Poppins"/>
              <a:sym typeface="Poppins"/>
            </a:endParaRPr>
          </a:p>
          <a:p>
            <a:pPr marL="857250" marR="0" lvl="0" indent="-857250" algn="l" rtl="0">
              <a:lnSpc>
                <a:spcPct val="115000"/>
              </a:lnSpc>
              <a:spcBef>
                <a:spcPts val="0"/>
              </a:spcBef>
              <a:spcAft>
                <a:spcPts val="0"/>
              </a:spcAft>
              <a:buClr>
                <a:srgbClr val="000000"/>
              </a:buClr>
              <a:buSzPts val="2000"/>
              <a:buFont typeface="Arial"/>
              <a:buChar char="•"/>
            </a:pPr>
            <a:r>
              <a:rPr lang="en-GB" sz="2000" b="0" i="0" u="none" strike="noStrike" cap="none">
                <a:solidFill>
                  <a:schemeClr val="dk1"/>
                </a:solidFill>
                <a:latin typeface="Poppins"/>
                <a:ea typeface="Poppins"/>
                <a:cs typeface="Poppins"/>
                <a:sym typeface="Poppins"/>
              </a:rPr>
              <a:t>They needs insights to be matched together</a:t>
            </a:r>
            <a:br>
              <a:rPr lang="en-GB" sz="2000" b="0" i="0" u="none" strike="noStrike" cap="none">
                <a:solidFill>
                  <a:schemeClr val="dk1"/>
                </a:solidFill>
                <a:latin typeface="Poppins"/>
                <a:ea typeface="Poppins"/>
                <a:cs typeface="Poppins"/>
                <a:sym typeface="Poppins"/>
              </a:rPr>
            </a:br>
            <a:r>
              <a:rPr lang="en-GB" sz="2000" b="0" i="0" u="none" strike="noStrike" cap="none">
                <a:solidFill>
                  <a:srgbClr val="B7741E"/>
                </a:solidFill>
                <a:latin typeface="Poppins"/>
                <a:ea typeface="Poppins"/>
                <a:cs typeface="Poppins"/>
                <a:sym typeface="Poppins"/>
              </a:rPr>
              <a:t>Data collection and interpretation that facilitates the match between artists and art lovers (Buying and selling)</a:t>
            </a:r>
            <a:br>
              <a:rPr lang="en-GB" sz="2000" b="0" i="0" u="none" strike="noStrike" cap="none">
                <a:solidFill>
                  <a:srgbClr val="B7741E"/>
                </a:solidFill>
                <a:latin typeface="Poppins"/>
                <a:ea typeface="Poppins"/>
                <a:cs typeface="Poppins"/>
                <a:sym typeface="Poppins"/>
              </a:rPr>
            </a:br>
            <a:endParaRPr sz="2000" b="0" i="0" u="none" strike="noStrike" cap="none">
              <a:solidFill>
                <a:srgbClr val="B7741E"/>
              </a:solidFill>
              <a:latin typeface="Poppins"/>
              <a:ea typeface="Poppins"/>
              <a:cs typeface="Poppins"/>
              <a:sym typeface="Poppins"/>
            </a:endParaRPr>
          </a:p>
          <a:p>
            <a:pPr marL="857250" marR="0" lvl="0" indent="-730250" algn="l" rtl="0">
              <a:lnSpc>
                <a:spcPct val="115000"/>
              </a:lnSpc>
              <a:spcBef>
                <a:spcPts val="0"/>
              </a:spcBef>
              <a:spcAft>
                <a:spcPts val="0"/>
              </a:spcAft>
              <a:buClr>
                <a:srgbClr val="000000"/>
              </a:buClr>
              <a:buSzPts val="2000"/>
              <a:buFont typeface="Arial"/>
              <a:buNone/>
            </a:pPr>
            <a:endParaRPr sz="2000" b="0" i="0" u="none" strike="noStrike" cap="none">
              <a:solidFill>
                <a:srgbClr val="B7741E"/>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126224a1649_0_6"/>
          <p:cNvSpPr/>
          <p:nvPr/>
        </p:nvSpPr>
        <p:spPr>
          <a:xfrm>
            <a:off x="0" y="6333100"/>
            <a:ext cx="12192000" cy="524700"/>
          </a:xfrm>
          <a:prstGeom prst="rect">
            <a:avLst/>
          </a:prstGeom>
          <a:solidFill>
            <a:srgbClr val="B7741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18" name="Google Shape;118;g126224a1649_0_6"/>
          <p:cNvSpPr txBox="1"/>
          <p:nvPr/>
        </p:nvSpPr>
        <p:spPr>
          <a:xfrm>
            <a:off x="73267" y="6359767"/>
            <a:ext cx="111663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GB" sz="1600" b="0" i="0" u="none" strike="noStrike" cap="none">
                <a:solidFill>
                  <a:srgbClr val="FFEECC"/>
                </a:solidFill>
                <a:latin typeface="Poppins"/>
                <a:ea typeface="Poppins"/>
                <a:cs typeface="Poppins"/>
                <a:sym typeface="Poppins"/>
              </a:rPr>
              <a:t>MUSE | Investor Pitch | Chirag Huria, Alana Mittleman, Rohan Paliwal, Elias El Kozah</a:t>
            </a:r>
            <a:endParaRPr sz="1600" b="0" i="0" u="none" strike="noStrike" cap="none">
              <a:solidFill>
                <a:srgbClr val="FFEECC"/>
              </a:solidFill>
              <a:latin typeface="Poppins"/>
              <a:ea typeface="Poppins"/>
              <a:cs typeface="Poppins"/>
              <a:sym typeface="Poppins"/>
            </a:endParaRPr>
          </a:p>
        </p:txBody>
      </p:sp>
      <p:sp>
        <p:nvSpPr>
          <p:cNvPr id="119" name="Google Shape;119;g126224a1649_0_6"/>
          <p:cNvSpPr txBox="1"/>
          <p:nvPr/>
        </p:nvSpPr>
        <p:spPr>
          <a:xfrm>
            <a:off x="394266" y="0"/>
            <a:ext cx="11659500" cy="1359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434343"/>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6000"/>
              <a:buFont typeface="Arial"/>
              <a:buNone/>
            </a:pPr>
            <a:r>
              <a:rPr lang="en-GB" sz="6000">
                <a:solidFill>
                  <a:srgbClr val="434343"/>
                </a:solidFill>
                <a:latin typeface="Poppins"/>
                <a:ea typeface="Poppins"/>
                <a:cs typeface="Poppins"/>
                <a:sym typeface="Poppins"/>
              </a:rPr>
              <a:t>What is </a:t>
            </a:r>
            <a:r>
              <a:rPr lang="en-GB" sz="6000">
                <a:solidFill>
                  <a:srgbClr val="B7741E"/>
                </a:solidFill>
                <a:latin typeface="Poppins"/>
                <a:ea typeface="Poppins"/>
                <a:cs typeface="Poppins"/>
                <a:sym typeface="Poppins"/>
              </a:rPr>
              <a:t>muse</a:t>
            </a:r>
            <a:r>
              <a:rPr lang="en-GB" sz="6000">
                <a:solidFill>
                  <a:srgbClr val="434343"/>
                </a:solidFill>
                <a:latin typeface="Poppins"/>
                <a:ea typeface="Poppins"/>
                <a:cs typeface="Poppins"/>
                <a:sym typeface="Poppins"/>
              </a:rPr>
              <a:t>?</a:t>
            </a:r>
            <a:endParaRPr/>
          </a:p>
        </p:txBody>
      </p:sp>
      <p:pic>
        <p:nvPicPr>
          <p:cNvPr id="120" name="Google Shape;120;g126224a1649_0_6"/>
          <p:cNvPicPr preferRelativeResize="0"/>
          <p:nvPr/>
        </p:nvPicPr>
        <p:blipFill>
          <a:blip r:embed="rId3">
            <a:alphaModFix/>
          </a:blip>
          <a:stretch>
            <a:fillRect/>
          </a:stretch>
        </p:blipFill>
        <p:spPr>
          <a:xfrm>
            <a:off x="394275" y="1589262"/>
            <a:ext cx="4501249" cy="3535400"/>
          </a:xfrm>
          <a:prstGeom prst="rect">
            <a:avLst/>
          </a:prstGeom>
          <a:noFill/>
          <a:ln>
            <a:noFill/>
          </a:ln>
        </p:spPr>
      </p:pic>
      <p:pic>
        <p:nvPicPr>
          <p:cNvPr id="121" name="Google Shape;121;g126224a1649_0_6"/>
          <p:cNvPicPr preferRelativeResize="0"/>
          <p:nvPr/>
        </p:nvPicPr>
        <p:blipFill>
          <a:blip r:embed="rId4">
            <a:alphaModFix/>
          </a:blip>
          <a:stretch>
            <a:fillRect/>
          </a:stretch>
        </p:blipFill>
        <p:spPr>
          <a:xfrm>
            <a:off x="6330200" y="1589262"/>
            <a:ext cx="3638810" cy="3679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10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25b466db91_3_8"/>
          <p:cNvSpPr/>
          <p:nvPr/>
        </p:nvSpPr>
        <p:spPr>
          <a:xfrm>
            <a:off x="0" y="6333100"/>
            <a:ext cx="12192000" cy="524700"/>
          </a:xfrm>
          <a:prstGeom prst="rect">
            <a:avLst/>
          </a:prstGeom>
          <a:solidFill>
            <a:srgbClr val="B7741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252" name="Google Shape;252;g125b466db91_3_8"/>
          <p:cNvSpPr txBox="1"/>
          <p:nvPr/>
        </p:nvSpPr>
        <p:spPr>
          <a:xfrm>
            <a:off x="73267" y="6359767"/>
            <a:ext cx="111663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GB" sz="1600" b="0" i="0" u="none" strike="noStrike" cap="none">
                <a:solidFill>
                  <a:srgbClr val="FFEECC"/>
                </a:solidFill>
                <a:latin typeface="Poppins"/>
                <a:ea typeface="Poppins"/>
                <a:cs typeface="Poppins"/>
                <a:sym typeface="Poppins"/>
              </a:rPr>
              <a:t>MUSE | Investor Pitch | Chirag Huria, Alana Mittleman, Rohan Paliwal, Elias El Kozah</a:t>
            </a:r>
            <a:endParaRPr sz="1600" b="0" i="0" u="none" strike="noStrike" cap="none">
              <a:solidFill>
                <a:srgbClr val="FFEECC"/>
              </a:solidFill>
              <a:latin typeface="Poppins"/>
              <a:ea typeface="Poppins"/>
              <a:cs typeface="Poppins"/>
              <a:sym typeface="Poppins"/>
            </a:endParaRPr>
          </a:p>
        </p:txBody>
      </p:sp>
      <p:sp>
        <p:nvSpPr>
          <p:cNvPr id="253" name="Google Shape;253;g125b466db91_3_8"/>
          <p:cNvSpPr txBox="1"/>
          <p:nvPr/>
        </p:nvSpPr>
        <p:spPr>
          <a:xfrm>
            <a:off x="311700" y="445025"/>
            <a:ext cx="11085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6000">
                <a:solidFill>
                  <a:srgbClr val="434343"/>
                </a:solidFill>
                <a:highlight>
                  <a:schemeClr val="lt1"/>
                </a:highlight>
                <a:latin typeface="Poppins"/>
                <a:ea typeface="Poppins"/>
                <a:cs typeface="Poppins"/>
                <a:sym typeface="Poppins"/>
              </a:rPr>
              <a:t>Solving the Chicken and the Egg Problem</a:t>
            </a:r>
            <a:endParaRPr sz="6000">
              <a:solidFill>
                <a:srgbClr val="434343"/>
              </a:solidFill>
              <a:highlight>
                <a:schemeClr val="lt1"/>
              </a:highlight>
              <a:latin typeface="Poppins"/>
              <a:ea typeface="Poppins"/>
              <a:cs typeface="Poppins"/>
              <a:sym typeface="Poppins"/>
            </a:endParaRPr>
          </a:p>
          <a:p>
            <a:pPr marL="0" lvl="0" indent="0" algn="l" rtl="0">
              <a:spcBef>
                <a:spcPts val="0"/>
              </a:spcBef>
              <a:spcAft>
                <a:spcPts val="0"/>
              </a:spcAft>
              <a:buNone/>
            </a:pPr>
            <a:endParaRPr sz="6000">
              <a:solidFill>
                <a:srgbClr val="434343"/>
              </a:solidFill>
              <a:highlight>
                <a:schemeClr val="lt1"/>
              </a:highlight>
              <a:latin typeface="Poppins"/>
              <a:ea typeface="Poppins"/>
              <a:cs typeface="Poppins"/>
              <a:sym typeface="Poppins"/>
            </a:endParaRPr>
          </a:p>
        </p:txBody>
      </p:sp>
      <p:sp>
        <p:nvSpPr>
          <p:cNvPr id="254" name="Google Shape;254;g125b466db91_3_8"/>
          <p:cNvSpPr txBox="1"/>
          <p:nvPr/>
        </p:nvSpPr>
        <p:spPr>
          <a:xfrm>
            <a:off x="335625" y="2761150"/>
            <a:ext cx="10641600" cy="3334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000000"/>
              </a:buClr>
              <a:buSzPts val="2000"/>
              <a:buFont typeface="Poppins"/>
              <a:buChar char="●"/>
            </a:pPr>
            <a:r>
              <a:rPr lang="en-GB" sz="2000">
                <a:latin typeface="Poppins"/>
                <a:ea typeface="Poppins"/>
                <a:cs typeface="Poppins"/>
                <a:sym typeface="Poppins"/>
              </a:rPr>
              <a:t>We want to bring to the platform 1000 art sellers in pittsburgh area</a:t>
            </a:r>
            <a:endParaRPr sz="2000">
              <a:latin typeface="Poppins"/>
              <a:ea typeface="Poppins"/>
              <a:cs typeface="Poppins"/>
              <a:sym typeface="Poppins"/>
            </a:endParaRPr>
          </a:p>
          <a:p>
            <a:pPr marL="914400" lvl="1" indent="-355600" algn="l" rtl="0">
              <a:lnSpc>
                <a:spcPct val="115000"/>
              </a:lnSpc>
              <a:spcBef>
                <a:spcPts val="0"/>
              </a:spcBef>
              <a:spcAft>
                <a:spcPts val="0"/>
              </a:spcAft>
              <a:buClr>
                <a:srgbClr val="000000"/>
              </a:buClr>
              <a:buSzPts val="2000"/>
              <a:buFont typeface="Poppins"/>
              <a:buChar char="○"/>
            </a:pPr>
            <a:r>
              <a:rPr lang="en-GB" sz="2000">
                <a:latin typeface="Poppins"/>
                <a:ea typeface="Poppins"/>
                <a:cs typeface="Poppins"/>
                <a:sym typeface="Poppins"/>
              </a:rPr>
              <a:t>University students interested in selling art (CMU &amp; PITT art students)</a:t>
            </a:r>
            <a:endParaRPr sz="2000">
              <a:latin typeface="Poppins"/>
              <a:ea typeface="Poppins"/>
              <a:cs typeface="Poppins"/>
              <a:sym typeface="Poppins"/>
            </a:endParaRPr>
          </a:p>
          <a:p>
            <a:pPr marL="914400" lvl="1" indent="-355600" algn="l" rtl="0">
              <a:lnSpc>
                <a:spcPct val="115000"/>
              </a:lnSpc>
              <a:spcBef>
                <a:spcPts val="0"/>
              </a:spcBef>
              <a:spcAft>
                <a:spcPts val="0"/>
              </a:spcAft>
              <a:buClr>
                <a:srgbClr val="000000"/>
              </a:buClr>
              <a:buSzPts val="2000"/>
              <a:buFont typeface="Poppins"/>
              <a:buChar char="○"/>
            </a:pPr>
            <a:r>
              <a:rPr lang="en-GB" sz="2000">
                <a:latin typeface="Poppins"/>
                <a:ea typeface="Poppins"/>
                <a:cs typeface="Poppins"/>
                <a:sym typeface="Poppins"/>
              </a:rPr>
              <a:t>Street art exhibitors</a:t>
            </a:r>
            <a:endParaRPr sz="2000">
              <a:latin typeface="Poppins"/>
              <a:ea typeface="Poppins"/>
              <a:cs typeface="Poppins"/>
              <a:sym typeface="Poppins"/>
            </a:endParaRPr>
          </a:p>
          <a:p>
            <a:pPr marL="914400" lvl="1" indent="-355600" algn="l" rtl="0">
              <a:lnSpc>
                <a:spcPct val="115000"/>
              </a:lnSpc>
              <a:spcBef>
                <a:spcPts val="0"/>
              </a:spcBef>
              <a:spcAft>
                <a:spcPts val="0"/>
              </a:spcAft>
              <a:buClr>
                <a:srgbClr val="000000"/>
              </a:buClr>
              <a:buSzPts val="2000"/>
              <a:buFont typeface="Poppins"/>
              <a:buChar char="○"/>
            </a:pPr>
            <a:r>
              <a:rPr lang="en-GB" sz="2000">
                <a:latin typeface="Poppins"/>
                <a:ea typeface="Poppins"/>
                <a:cs typeface="Poppins"/>
                <a:sym typeface="Poppins"/>
              </a:rPr>
              <a:t>Local art galleries</a:t>
            </a:r>
            <a:endParaRPr sz="2000">
              <a:latin typeface="Poppins"/>
              <a:ea typeface="Poppins"/>
              <a:cs typeface="Poppins"/>
              <a:sym typeface="Poppins"/>
            </a:endParaRPr>
          </a:p>
          <a:p>
            <a:pPr marL="0" lvl="0" indent="0" algn="l" rtl="0">
              <a:lnSpc>
                <a:spcPct val="115000"/>
              </a:lnSpc>
              <a:spcBef>
                <a:spcPts val="1200"/>
              </a:spcBef>
              <a:spcAft>
                <a:spcPts val="0"/>
              </a:spcAft>
              <a:buNone/>
            </a:pPr>
            <a:endParaRPr sz="2000">
              <a:latin typeface="Poppins"/>
              <a:ea typeface="Poppins"/>
              <a:cs typeface="Poppins"/>
              <a:sym typeface="Poppins"/>
            </a:endParaRPr>
          </a:p>
          <a:p>
            <a:pPr marL="457200" lvl="0" indent="-355600" algn="l" rtl="0">
              <a:lnSpc>
                <a:spcPct val="115000"/>
              </a:lnSpc>
              <a:spcBef>
                <a:spcPts val="1200"/>
              </a:spcBef>
              <a:spcAft>
                <a:spcPts val="0"/>
              </a:spcAft>
              <a:buClr>
                <a:srgbClr val="000000"/>
              </a:buClr>
              <a:buSzPts val="2000"/>
              <a:buFont typeface="Poppins"/>
              <a:buChar char="●"/>
            </a:pPr>
            <a:r>
              <a:rPr lang="en-GB" sz="2000">
                <a:latin typeface="Poppins"/>
                <a:ea typeface="Poppins"/>
                <a:cs typeface="Poppins"/>
                <a:sym typeface="Poppins"/>
              </a:rPr>
              <a:t>We want to bring to the platform 2000 art enthusiasts</a:t>
            </a:r>
            <a:endParaRPr sz="2000">
              <a:latin typeface="Poppins"/>
              <a:ea typeface="Poppins"/>
              <a:cs typeface="Poppins"/>
              <a:sym typeface="Poppins"/>
            </a:endParaRPr>
          </a:p>
          <a:p>
            <a:pPr marL="914400" lvl="1" indent="-355600" algn="l" rtl="0">
              <a:lnSpc>
                <a:spcPct val="115000"/>
              </a:lnSpc>
              <a:spcBef>
                <a:spcPts val="0"/>
              </a:spcBef>
              <a:spcAft>
                <a:spcPts val="0"/>
              </a:spcAft>
              <a:buClr>
                <a:srgbClr val="000000"/>
              </a:buClr>
              <a:buSzPts val="2000"/>
              <a:buFont typeface="Poppins"/>
              <a:buChar char="○"/>
            </a:pPr>
            <a:r>
              <a:rPr lang="en-GB" sz="2000">
                <a:latin typeface="Poppins"/>
                <a:ea typeface="Poppins"/>
                <a:cs typeface="Poppins"/>
                <a:sym typeface="Poppins"/>
              </a:rPr>
              <a:t>University students interested in art (CMU &amp; PITT art students)</a:t>
            </a:r>
            <a:endParaRPr sz="2000">
              <a:latin typeface="Poppins"/>
              <a:ea typeface="Poppins"/>
              <a:cs typeface="Poppins"/>
              <a:sym typeface="Poppins"/>
            </a:endParaRPr>
          </a:p>
          <a:p>
            <a:pPr marL="914400" lvl="1" indent="-355600" algn="l" rtl="0">
              <a:lnSpc>
                <a:spcPct val="115000"/>
              </a:lnSpc>
              <a:spcBef>
                <a:spcPts val="0"/>
              </a:spcBef>
              <a:spcAft>
                <a:spcPts val="0"/>
              </a:spcAft>
              <a:buClr>
                <a:srgbClr val="000000"/>
              </a:buClr>
              <a:buSzPts val="2000"/>
              <a:buFont typeface="Poppins"/>
              <a:buChar char="○"/>
            </a:pPr>
            <a:r>
              <a:rPr lang="en-GB" sz="2000">
                <a:latin typeface="Poppins"/>
                <a:ea typeface="Poppins"/>
                <a:cs typeface="Poppins"/>
                <a:sym typeface="Poppins"/>
              </a:rPr>
              <a:t>Museum and art gallery visitors</a:t>
            </a:r>
            <a:endParaRPr sz="2000">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126224a1649_0_0"/>
          <p:cNvSpPr/>
          <p:nvPr/>
        </p:nvSpPr>
        <p:spPr>
          <a:xfrm>
            <a:off x="7912225" y="1574075"/>
            <a:ext cx="4279800" cy="5283900"/>
          </a:xfrm>
          <a:prstGeom prst="rect">
            <a:avLst/>
          </a:prstGeom>
          <a:solidFill>
            <a:srgbClr val="FFEE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126224a1649_0_0"/>
          <p:cNvSpPr txBox="1">
            <a:spLocks noGrp="1"/>
          </p:cNvSpPr>
          <p:nvPr>
            <p:ph type="title"/>
          </p:nvPr>
        </p:nvSpPr>
        <p:spPr>
          <a:xfrm>
            <a:off x="415600" y="593367"/>
            <a:ext cx="113607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How are we different?</a:t>
            </a:r>
            <a:endParaRPr/>
          </a:p>
        </p:txBody>
      </p:sp>
      <p:pic>
        <p:nvPicPr>
          <p:cNvPr id="262" name="Google Shape;262;g126224a1649_0_0"/>
          <p:cNvPicPr preferRelativeResize="0"/>
          <p:nvPr/>
        </p:nvPicPr>
        <p:blipFill>
          <a:blip r:embed="rId3">
            <a:alphaModFix/>
          </a:blip>
          <a:stretch>
            <a:fillRect/>
          </a:stretch>
        </p:blipFill>
        <p:spPr>
          <a:xfrm>
            <a:off x="415588" y="1574063"/>
            <a:ext cx="1819275" cy="1905000"/>
          </a:xfrm>
          <a:prstGeom prst="rect">
            <a:avLst/>
          </a:prstGeom>
          <a:noFill/>
          <a:ln>
            <a:noFill/>
          </a:ln>
        </p:spPr>
      </p:pic>
      <p:sp>
        <p:nvSpPr>
          <p:cNvPr id="263" name="Google Shape;263;g126224a1649_0_0"/>
          <p:cNvSpPr txBox="1"/>
          <p:nvPr/>
        </p:nvSpPr>
        <p:spPr>
          <a:xfrm>
            <a:off x="415600" y="3696250"/>
            <a:ext cx="28305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latin typeface="Calibri"/>
                <a:ea typeface="Calibri"/>
                <a:cs typeface="Calibri"/>
                <a:sym typeface="Calibri"/>
              </a:rPr>
              <a:t>Wallary</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See how a picture looks on your wall</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It’s only a tool to visualize pictures and art</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2$ / Month</a:t>
            </a:r>
            <a:endParaRPr sz="1800">
              <a:latin typeface="Calibri"/>
              <a:ea typeface="Calibri"/>
              <a:cs typeface="Calibri"/>
              <a:sym typeface="Calibri"/>
            </a:endParaRPr>
          </a:p>
        </p:txBody>
      </p:sp>
      <p:sp>
        <p:nvSpPr>
          <p:cNvPr id="264" name="Google Shape;264;g126224a1649_0_0"/>
          <p:cNvSpPr txBox="1"/>
          <p:nvPr/>
        </p:nvSpPr>
        <p:spPr>
          <a:xfrm>
            <a:off x="4650300" y="3634575"/>
            <a:ext cx="2891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latin typeface="Calibri"/>
                <a:ea typeface="Calibri"/>
                <a:cs typeface="Calibri"/>
                <a:sym typeface="Calibri"/>
              </a:rPr>
              <a:t>Amazon View in your Room</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solidFill>
                  <a:schemeClr val="dk1"/>
                </a:solidFill>
                <a:latin typeface="Calibri"/>
                <a:ea typeface="Calibri"/>
                <a:cs typeface="Calibri"/>
                <a:sym typeface="Calibri"/>
              </a:rPr>
              <a:t>Free</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Minimum Specs: Runs on iOS 7 and Android 11</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solidFill>
                  <a:schemeClr val="dk1"/>
                </a:solidFill>
                <a:latin typeface="Calibri"/>
                <a:ea typeface="Calibri"/>
                <a:cs typeface="Calibri"/>
                <a:sym typeface="Calibri"/>
              </a:rPr>
              <a:t>Available within the Amazon Shopping App only</a:t>
            </a:r>
            <a:endParaRPr sz="1800">
              <a:latin typeface="Calibri"/>
              <a:ea typeface="Calibri"/>
              <a:cs typeface="Calibri"/>
              <a:sym typeface="Calibri"/>
            </a:endParaRPr>
          </a:p>
        </p:txBody>
      </p:sp>
      <p:pic>
        <p:nvPicPr>
          <p:cNvPr id="265" name="Google Shape;265;g126224a1649_0_0"/>
          <p:cNvPicPr preferRelativeResize="0"/>
          <p:nvPr/>
        </p:nvPicPr>
        <p:blipFill>
          <a:blip r:embed="rId4">
            <a:alphaModFix/>
          </a:blip>
          <a:stretch>
            <a:fillRect/>
          </a:stretch>
        </p:blipFill>
        <p:spPr>
          <a:xfrm>
            <a:off x="5356575" y="1765900"/>
            <a:ext cx="1478850" cy="1459639"/>
          </a:xfrm>
          <a:prstGeom prst="rect">
            <a:avLst/>
          </a:prstGeom>
          <a:noFill/>
          <a:ln>
            <a:noFill/>
          </a:ln>
        </p:spPr>
      </p:pic>
      <p:pic>
        <p:nvPicPr>
          <p:cNvPr id="266" name="Google Shape;266;g126224a1649_0_0"/>
          <p:cNvPicPr preferRelativeResize="0"/>
          <p:nvPr/>
        </p:nvPicPr>
        <p:blipFill>
          <a:blip r:embed="rId5">
            <a:alphaModFix/>
          </a:blip>
          <a:stretch>
            <a:fillRect/>
          </a:stretch>
        </p:blipFill>
        <p:spPr>
          <a:xfrm>
            <a:off x="9312700" y="2149712"/>
            <a:ext cx="1478850" cy="495179"/>
          </a:xfrm>
          <a:prstGeom prst="rect">
            <a:avLst/>
          </a:prstGeom>
          <a:noFill/>
          <a:ln>
            <a:noFill/>
          </a:ln>
        </p:spPr>
      </p:pic>
      <p:sp>
        <p:nvSpPr>
          <p:cNvPr id="267" name="Google Shape;267;g126224a1649_0_0"/>
          <p:cNvSpPr txBox="1"/>
          <p:nvPr/>
        </p:nvSpPr>
        <p:spPr>
          <a:xfrm>
            <a:off x="8348400" y="3541325"/>
            <a:ext cx="38436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latin typeface="Calibri"/>
                <a:ea typeface="Calibri"/>
                <a:cs typeface="Calibri"/>
                <a:sym typeface="Calibri"/>
              </a:rPr>
              <a:t>muse</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muse is a platform</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muse facilitates interaction between artists and art buyers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It provides an AR tool for art lovers to visualize </a:t>
            </a:r>
            <a:endParaRPr sz="1800">
              <a:latin typeface="Calibri"/>
              <a:ea typeface="Calibri"/>
              <a:cs typeface="Calibri"/>
              <a:sym typeface="Calibri"/>
            </a:endParaRPr>
          </a:p>
          <a:p>
            <a:pPr marL="457200" lvl="0" indent="0" algn="l" rtl="0">
              <a:spcBef>
                <a:spcPts val="0"/>
              </a:spcBef>
              <a:spcAft>
                <a:spcPts val="0"/>
              </a:spcAft>
              <a:buNone/>
            </a:pPr>
            <a:r>
              <a:rPr lang="en-GB" sz="1800">
                <a:latin typeface="Calibri"/>
                <a:ea typeface="Calibri"/>
                <a:cs typeface="Calibri"/>
                <a:sym typeface="Calibri"/>
              </a:rPr>
              <a:t>art before buying and suggestions to help them decide</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GB" sz="1800">
                <a:latin typeface="Calibri"/>
                <a:ea typeface="Calibri"/>
                <a:cs typeface="Calibri"/>
                <a:sym typeface="Calibri"/>
              </a:rPr>
              <a:t>It provides analytics and insights to artists and creators</a:t>
            </a: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pic>
        <p:nvPicPr>
          <p:cNvPr id="273" name="Google Shape;273;p1"/>
          <p:cNvPicPr preferRelativeResize="0"/>
          <p:nvPr/>
        </p:nvPicPr>
        <p:blipFill rotWithShape="1">
          <a:blip r:embed="rId3">
            <a:alphaModFix/>
          </a:blip>
          <a:srcRect/>
          <a:stretch/>
        </p:blipFill>
        <p:spPr>
          <a:xfrm>
            <a:off x="5667678" y="2500506"/>
            <a:ext cx="2754248" cy="1597938"/>
          </a:xfrm>
          <a:prstGeom prst="rect">
            <a:avLst/>
          </a:prstGeom>
          <a:noFill/>
          <a:ln>
            <a:noFill/>
          </a:ln>
        </p:spPr>
      </p:pic>
      <p:pic>
        <p:nvPicPr>
          <p:cNvPr id="274" name="Google Shape;274;p1" descr="person with red hair in front of pink background"/>
          <p:cNvPicPr preferRelativeResize="0">
            <a:picLocks noGrp="1"/>
          </p:cNvPicPr>
          <p:nvPr>
            <p:ph type="pic" idx="3"/>
          </p:nvPr>
        </p:nvPicPr>
        <p:blipFill rotWithShape="1">
          <a:blip r:embed="rId4">
            <a:alphaModFix/>
          </a:blip>
          <a:srcRect/>
          <a:stretch/>
        </p:blipFill>
        <p:spPr>
          <a:xfrm>
            <a:off x="3415570" y="1079"/>
            <a:ext cx="1719072" cy="1719072"/>
          </a:xfrm>
          <a:prstGeom prst="rect">
            <a:avLst/>
          </a:prstGeom>
          <a:noFill/>
          <a:ln>
            <a:noFill/>
          </a:ln>
        </p:spPr>
      </p:pic>
      <p:pic>
        <p:nvPicPr>
          <p:cNvPr id="275" name="Google Shape;275;p1" descr="red-headed person with round glasses, blue scarf, against an orange background"/>
          <p:cNvPicPr preferRelativeResize="0">
            <a:picLocks noGrp="1"/>
          </p:cNvPicPr>
          <p:nvPr>
            <p:ph type="pic" idx="5"/>
          </p:nvPr>
        </p:nvPicPr>
        <p:blipFill rotWithShape="1">
          <a:blip r:embed="rId5">
            <a:alphaModFix/>
          </a:blip>
          <a:srcRect/>
          <a:stretch/>
        </p:blipFill>
        <p:spPr>
          <a:xfrm>
            <a:off x="1708854" y="1720152"/>
            <a:ext cx="1719073" cy="1758066"/>
          </a:xfrm>
          <a:prstGeom prst="rect">
            <a:avLst/>
          </a:prstGeom>
          <a:noFill/>
          <a:ln>
            <a:noFill/>
          </a:ln>
        </p:spPr>
      </p:pic>
      <p:pic>
        <p:nvPicPr>
          <p:cNvPr id="276" name="Google Shape;276;p1" descr="person with yellow sweater and black hat against a blue background"/>
          <p:cNvPicPr preferRelativeResize="0">
            <a:picLocks noGrp="1"/>
          </p:cNvPicPr>
          <p:nvPr>
            <p:ph type="pic" idx="4"/>
          </p:nvPr>
        </p:nvPicPr>
        <p:blipFill rotWithShape="1">
          <a:blip r:embed="rId6">
            <a:alphaModFix/>
          </a:blip>
          <a:srcRect/>
          <a:stretch/>
        </p:blipFill>
        <p:spPr>
          <a:xfrm>
            <a:off x="3415570" y="5137031"/>
            <a:ext cx="1719072" cy="1719072"/>
          </a:xfrm>
          <a:prstGeom prst="rect">
            <a:avLst/>
          </a:prstGeom>
          <a:noFill/>
          <a:ln>
            <a:noFill/>
          </a:ln>
        </p:spPr>
      </p:pic>
      <p:sp>
        <p:nvSpPr>
          <p:cNvPr id="277" name="Google Shape;277;p1"/>
          <p:cNvSpPr txBox="1">
            <a:spLocks noGrp="1"/>
          </p:cNvSpPr>
          <p:nvPr>
            <p:ph type="subTitle" idx="1"/>
          </p:nvPr>
        </p:nvSpPr>
        <p:spPr>
          <a:xfrm>
            <a:off x="5699578" y="5817272"/>
            <a:ext cx="5050971" cy="472073"/>
          </a:xfrm>
          <a:prstGeom prst="rect">
            <a:avLst/>
          </a:prstGeom>
          <a:noFill/>
          <a:ln>
            <a:noFill/>
          </a:ln>
        </p:spPr>
        <p:txBody>
          <a:bodyPr spcFirstLastPara="1" wrap="square" lIns="0"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GB">
                <a:solidFill>
                  <a:schemeClr val="dk1"/>
                </a:solidFill>
              </a:rPr>
              <a:t>Digital Service Innovation (Spring 2022)</a:t>
            </a:r>
            <a:endParaRPr/>
          </a:p>
        </p:txBody>
      </p:sp>
      <p:sp>
        <p:nvSpPr>
          <p:cNvPr id="278" name="Google Shape;278;p1"/>
          <p:cNvSpPr txBox="1">
            <a:spLocks noGrp="1"/>
          </p:cNvSpPr>
          <p:nvPr>
            <p:ph type="body" idx="2"/>
          </p:nvPr>
        </p:nvSpPr>
        <p:spPr>
          <a:xfrm>
            <a:off x="5699578" y="6175045"/>
            <a:ext cx="3096552" cy="569912"/>
          </a:xfrm>
          <a:prstGeom prst="rect">
            <a:avLst/>
          </a:prstGeom>
          <a:noFill/>
          <a:ln>
            <a:noFill/>
          </a:ln>
        </p:spPr>
        <p:txBody>
          <a:bodyPr spcFirstLastPara="1" wrap="square" lIns="0" tIns="45700" rIns="91425" bIns="45700" anchor="t" anchorCtr="0">
            <a:normAutofit/>
          </a:bodyPr>
          <a:lstStyle/>
          <a:p>
            <a:pPr marL="0" lvl="0" indent="0" algn="l" rtl="0">
              <a:lnSpc>
                <a:spcPct val="100000"/>
              </a:lnSpc>
              <a:spcBef>
                <a:spcPts val="0"/>
              </a:spcBef>
              <a:spcAft>
                <a:spcPts val="0"/>
              </a:spcAft>
              <a:buClr>
                <a:schemeClr val="dk1"/>
              </a:buClr>
              <a:buSzPts val="1600"/>
              <a:buNone/>
            </a:pPr>
            <a:r>
              <a:rPr lang="en-GB">
                <a:solidFill>
                  <a:schemeClr val="dk1"/>
                </a:solidFill>
              </a:rPr>
              <a:t>Carnegie Mellon University</a:t>
            </a:r>
            <a:endParaRPr/>
          </a:p>
        </p:txBody>
      </p:sp>
      <p:sp>
        <p:nvSpPr>
          <p:cNvPr id="279" name="Google Shape;279;p1"/>
          <p:cNvSpPr txBox="1"/>
          <p:nvPr/>
        </p:nvSpPr>
        <p:spPr>
          <a:xfrm>
            <a:off x="190378" y="2368756"/>
            <a:ext cx="124484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Confusion?</a:t>
            </a:r>
            <a:endParaRPr sz="1400" b="0" i="0" u="none" strike="noStrike" cap="none">
              <a:solidFill>
                <a:srgbClr val="000000"/>
              </a:solidFill>
              <a:latin typeface="Arial"/>
              <a:ea typeface="Arial"/>
              <a:cs typeface="Arial"/>
              <a:sym typeface="Arial"/>
            </a:endParaRPr>
          </a:p>
        </p:txBody>
      </p:sp>
      <p:sp>
        <p:nvSpPr>
          <p:cNvPr id="280" name="Google Shape;280;p1"/>
          <p:cNvSpPr txBox="1"/>
          <p:nvPr/>
        </p:nvSpPr>
        <p:spPr>
          <a:xfrm>
            <a:off x="3652683" y="2368756"/>
            <a:ext cx="124484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Buy?</a:t>
            </a:r>
            <a:endParaRPr sz="1400" b="0" i="0" u="none" strike="noStrike" cap="none">
              <a:solidFill>
                <a:srgbClr val="000000"/>
              </a:solidFill>
              <a:latin typeface="Arial"/>
              <a:ea typeface="Arial"/>
              <a:cs typeface="Arial"/>
              <a:sym typeface="Arial"/>
            </a:endParaRPr>
          </a:p>
        </p:txBody>
      </p:sp>
      <p:sp>
        <p:nvSpPr>
          <p:cNvPr id="281" name="Google Shape;281;p1"/>
          <p:cNvSpPr txBox="1"/>
          <p:nvPr/>
        </p:nvSpPr>
        <p:spPr>
          <a:xfrm>
            <a:off x="-10511" y="3446442"/>
            <a:ext cx="514515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1" u="none" strike="noStrike" cap="none">
                <a:solidFill>
                  <a:schemeClr val="lt1"/>
                </a:solidFill>
                <a:latin typeface="Calibri"/>
                <a:ea typeface="Calibri"/>
                <a:cs typeface="Calibri"/>
                <a:sym typeface="Calibri"/>
              </a:rPr>
              <a:t>MUSE</a:t>
            </a:r>
            <a:endParaRPr sz="1400" b="0" i="0" u="none" strike="noStrike" cap="none">
              <a:solidFill>
                <a:srgbClr val="000000"/>
              </a:solidFill>
              <a:latin typeface="Arial"/>
              <a:ea typeface="Arial"/>
              <a:cs typeface="Arial"/>
              <a:sym typeface="Arial"/>
            </a:endParaRPr>
          </a:p>
        </p:txBody>
      </p:sp>
      <p:pic>
        <p:nvPicPr>
          <p:cNvPr id="282" name="Google Shape;282;p1" descr="The 10 Most Famous Paintings In The World - WorldAtlas"/>
          <p:cNvPicPr preferRelativeResize="0"/>
          <p:nvPr/>
        </p:nvPicPr>
        <p:blipFill rotWithShape="1">
          <a:blip r:embed="rId7">
            <a:alphaModFix/>
          </a:blip>
          <a:srcRect/>
          <a:stretch/>
        </p:blipFill>
        <p:spPr>
          <a:xfrm>
            <a:off x="1714373" y="14514"/>
            <a:ext cx="1719072" cy="1713062"/>
          </a:xfrm>
          <a:prstGeom prst="rect">
            <a:avLst/>
          </a:prstGeom>
          <a:noFill/>
          <a:ln>
            <a:noFill/>
          </a:ln>
        </p:spPr>
      </p:pic>
      <p:pic>
        <p:nvPicPr>
          <p:cNvPr id="283" name="Google Shape;283;p1" descr="10 Most Famous Paintings In The World | Learnodo Newtonic"/>
          <p:cNvPicPr preferRelativeResize="0"/>
          <p:nvPr/>
        </p:nvPicPr>
        <p:blipFill rotWithShape="1">
          <a:blip r:embed="rId8">
            <a:alphaModFix/>
          </a:blip>
          <a:srcRect/>
          <a:stretch/>
        </p:blipFill>
        <p:spPr>
          <a:xfrm>
            <a:off x="-12824" y="3815775"/>
            <a:ext cx="5145151" cy="1314168"/>
          </a:xfrm>
          <a:prstGeom prst="rect">
            <a:avLst/>
          </a:prstGeom>
          <a:noFill/>
          <a:ln>
            <a:noFill/>
          </a:ln>
        </p:spPr>
      </p:pic>
      <p:sp>
        <p:nvSpPr>
          <p:cNvPr id="284" name="Google Shape;284;p1"/>
          <p:cNvSpPr txBox="1"/>
          <p:nvPr/>
        </p:nvSpPr>
        <p:spPr>
          <a:xfrm>
            <a:off x="190377" y="5770238"/>
            <a:ext cx="124484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Scan.</a:t>
            </a:r>
            <a:endParaRPr sz="1400" b="0" i="0" u="none" strike="noStrike" cap="none">
              <a:solidFill>
                <a:srgbClr val="000000"/>
              </a:solidFill>
              <a:latin typeface="Arial"/>
              <a:ea typeface="Arial"/>
              <a:cs typeface="Arial"/>
              <a:sym typeface="Arial"/>
            </a:endParaRPr>
          </a:p>
        </p:txBody>
      </p:sp>
      <p:sp>
        <p:nvSpPr>
          <p:cNvPr id="285" name="Google Shape;285;p1"/>
          <p:cNvSpPr txBox="1"/>
          <p:nvPr/>
        </p:nvSpPr>
        <p:spPr>
          <a:xfrm>
            <a:off x="1945967" y="5805713"/>
            <a:ext cx="124484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Decide.</a:t>
            </a:r>
            <a:endParaRPr sz="1400" b="0" i="0" u="none" strike="noStrike" cap="none">
              <a:solidFill>
                <a:srgbClr val="000000"/>
              </a:solidFill>
              <a:latin typeface="Arial"/>
              <a:ea typeface="Arial"/>
              <a:cs typeface="Arial"/>
              <a:sym typeface="Arial"/>
            </a:endParaRPr>
          </a:p>
        </p:txBody>
      </p:sp>
      <p:sp>
        <p:nvSpPr>
          <p:cNvPr id="286" name="Google Shape;286;p1"/>
          <p:cNvSpPr txBox="1"/>
          <p:nvPr/>
        </p:nvSpPr>
        <p:spPr>
          <a:xfrm>
            <a:off x="6271422" y="3492628"/>
            <a:ext cx="2429016"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1" u="none" strike="noStrike" cap="none">
                <a:solidFill>
                  <a:schemeClr val="dk1"/>
                </a:solidFill>
                <a:latin typeface="Calibri"/>
                <a:ea typeface="Calibri"/>
                <a:cs typeface="Calibri"/>
                <a:sym typeface="Calibri"/>
              </a:rPr>
              <a:t>Making art accessible</a:t>
            </a:r>
            <a:endParaRPr sz="1100" b="1" i="0" u="none" strike="noStrike" cap="none">
              <a:solidFill>
                <a:srgbClr val="000000"/>
              </a:solidFill>
              <a:latin typeface="Arial"/>
              <a:ea typeface="Arial"/>
              <a:cs typeface="Arial"/>
              <a:sym typeface="Arial"/>
            </a:endParaRPr>
          </a:p>
        </p:txBody>
      </p:sp>
      <p:sp>
        <p:nvSpPr>
          <p:cNvPr id="287" name="Google Shape;287;p1"/>
          <p:cNvSpPr txBox="1"/>
          <p:nvPr/>
        </p:nvSpPr>
        <p:spPr>
          <a:xfrm>
            <a:off x="5598409" y="4503976"/>
            <a:ext cx="28788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chemeClr val="dk1"/>
                </a:solidFill>
                <a:latin typeface="Calibri"/>
                <a:ea typeface="Calibri"/>
                <a:cs typeface="Calibri"/>
                <a:sym typeface="Calibri"/>
              </a:rPr>
              <a:t>Alternate Cover Page</a:t>
            </a:r>
            <a:endParaRPr sz="1400" b="0" i="0" u="none" strike="noStrike" cap="none" dirty="0">
              <a:solidFill>
                <a:srgbClr val="000000"/>
              </a:solidFill>
              <a:latin typeface="Arial"/>
              <a:ea typeface="Arial"/>
              <a:cs typeface="Arial"/>
              <a:sym typeface="Arial"/>
            </a:endParaRPr>
          </a:p>
        </p:txBody>
      </p:sp>
      <p:sp>
        <p:nvSpPr>
          <p:cNvPr id="288" name="Google Shape;288;p1"/>
          <p:cNvSpPr txBox="1"/>
          <p:nvPr/>
        </p:nvSpPr>
        <p:spPr>
          <a:xfrm>
            <a:off x="117928" y="718430"/>
            <a:ext cx="138974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Calibri"/>
                <a:ea typeface="Calibri"/>
                <a:cs typeface="Calibri"/>
                <a:sym typeface="Calibri"/>
              </a:rPr>
              <a:t>Excited?</a:t>
            </a:r>
            <a:endParaRPr sz="1400" b="0" i="0" u="none" strike="noStrike" cap="none">
              <a:solidFill>
                <a:srgbClr val="000000"/>
              </a:solidFill>
              <a:latin typeface="Arial"/>
              <a:ea typeface="Arial"/>
              <a:cs typeface="Arial"/>
              <a:sym typeface="Arial"/>
            </a:endParaRPr>
          </a:p>
        </p:txBody>
      </p:sp>
      <p:sp>
        <p:nvSpPr>
          <p:cNvPr id="289" name="Google Shape;289;p1"/>
          <p:cNvSpPr txBox="1"/>
          <p:nvPr/>
        </p:nvSpPr>
        <p:spPr>
          <a:xfrm>
            <a:off x="5699577" y="5370620"/>
            <a:ext cx="5244193" cy="560952"/>
          </a:xfrm>
          <a:prstGeom prst="rect">
            <a:avLst/>
          </a:prstGeom>
          <a:noFill/>
          <a:ln>
            <a:noFill/>
          </a:ln>
        </p:spPr>
        <p:txBody>
          <a:bodyPr spcFirstLastPara="1" wrap="square" lIns="0" tIns="45700" rIns="91425" bIns="45700" anchor="t" anchorCtr="0">
            <a:normAutofit/>
          </a:bodyPr>
          <a:lstStyle/>
          <a:p>
            <a:pPr marL="0" marR="0" lvl="0" indent="0" algn="l" rtl="0">
              <a:lnSpc>
                <a:spcPct val="100000"/>
              </a:lnSpc>
              <a:spcBef>
                <a:spcPts val="0"/>
              </a:spcBef>
              <a:spcAft>
                <a:spcPts val="0"/>
              </a:spcAft>
              <a:buClr>
                <a:schemeClr val="dk1"/>
              </a:buClr>
              <a:buSzPts val="1600"/>
              <a:buFont typeface="Arial"/>
              <a:buNone/>
            </a:pPr>
            <a:r>
              <a:rPr lang="en-GB" sz="1600" b="0" i="0" u="none" strike="noStrike" cap="none">
                <a:solidFill>
                  <a:schemeClr val="dk1"/>
                </a:solidFill>
                <a:latin typeface="Calibri"/>
                <a:ea typeface="Calibri"/>
                <a:cs typeface="Calibri"/>
                <a:sym typeface="Calibri"/>
              </a:rPr>
              <a:t>Alana Mittleman, Chirag Huria, Elias El Kozah, Rohan Paliwal</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26224a1649_0_15"/>
          <p:cNvSpPr/>
          <p:nvPr/>
        </p:nvSpPr>
        <p:spPr>
          <a:xfrm>
            <a:off x="0" y="6333100"/>
            <a:ext cx="12192000" cy="524700"/>
          </a:xfrm>
          <a:prstGeom prst="rect">
            <a:avLst/>
          </a:prstGeom>
          <a:solidFill>
            <a:srgbClr val="B7741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27" name="Google Shape;127;g126224a1649_0_15"/>
          <p:cNvSpPr txBox="1"/>
          <p:nvPr/>
        </p:nvSpPr>
        <p:spPr>
          <a:xfrm>
            <a:off x="73267" y="6359767"/>
            <a:ext cx="111663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GB" sz="1600" b="0" i="0" u="none" strike="noStrike" cap="none">
                <a:solidFill>
                  <a:srgbClr val="FFEECC"/>
                </a:solidFill>
                <a:latin typeface="Poppins"/>
                <a:ea typeface="Poppins"/>
                <a:cs typeface="Poppins"/>
                <a:sym typeface="Poppins"/>
              </a:rPr>
              <a:t>MUSE | Investor Pitch | Chirag Huria, Alana Mittleman, Rohan Paliwal, Elias El Kozah</a:t>
            </a:r>
            <a:endParaRPr sz="1600" b="0" i="0" u="none" strike="noStrike" cap="none">
              <a:solidFill>
                <a:srgbClr val="FFEECC"/>
              </a:solidFill>
              <a:latin typeface="Poppins"/>
              <a:ea typeface="Poppins"/>
              <a:cs typeface="Poppins"/>
              <a:sym typeface="Poppins"/>
            </a:endParaRPr>
          </a:p>
        </p:txBody>
      </p:sp>
      <p:sp>
        <p:nvSpPr>
          <p:cNvPr id="128" name="Google Shape;128;g126224a1649_0_15"/>
          <p:cNvSpPr txBox="1"/>
          <p:nvPr/>
        </p:nvSpPr>
        <p:spPr>
          <a:xfrm>
            <a:off x="394266" y="0"/>
            <a:ext cx="11659500" cy="1359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434343"/>
              </a:solidFill>
              <a:latin typeface="Poppins"/>
              <a:ea typeface="Poppins"/>
              <a:cs typeface="Poppins"/>
              <a:sym typeface="Poppins"/>
            </a:endParaRPr>
          </a:p>
          <a:p>
            <a:pPr marL="0" marR="0" lvl="0" indent="0" algn="l" rtl="0">
              <a:lnSpc>
                <a:spcPct val="115000"/>
              </a:lnSpc>
              <a:spcBef>
                <a:spcPts val="0"/>
              </a:spcBef>
              <a:spcAft>
                <a:spcPts val="0"/>
              </a:spcAft>
              <a:buClr>
                <a:srgbClr val="000000"/>
              </a:buClr>
              <a:buSzPts val="6000"/>
              <a:buFont typeface="Arial"/>
              <a:buNone/>
            </a:pPr>
            <a:r>
              <a:rPr lang="en-GB" sz="6000">
                <a:solidFill>
                  <a:srgbClr val="434343"/>
                </a:solidFill>
                <a:latin typeface="Poppins"/>
                <a:ea typeface="Poppins"/>
                <a:cs typeface="Poppins"/>
                <a:sym typeface="Poppins"/>
              </a:rPr>
              <a:t>What is </a:t>
            </a:r>
            <a:r>
              <a:rPr lang="en-GB" sz="6000">
                <a:solidFill>
                  <a:srgbClr val="B7741E"/>
                </a:solidFill>
                <a:latin typeface="Poppins"/>
                <a:ea typeface="Poppins"/>
                <a:cs typeface="Poppins"/>
                <a:sym typeface="Poppins"/>
              </a:rPr>
              <a:t>muse </a:t>
            </a:r>
            <a:r>
              <a:rPr lang="en-GB" sz="6000">
                <a:solidFill>
                  <a:srgbClr val="444444"/>
                </a:solidFill>
                <a:latin typeface="Poppins"/>
                <a:ea typeface="Poppins"/>
                <a:cs typeface="Poppins"/>
                <a:sym typeface="Poppins"/>
              </a:rPr>
              <a:t>for artists</a:t>
            </a:r>
            <a:r>
              <a:rPr lang="en-GB" sz="6000">
                <a:solidFill>
                  <a:srgbClr val="434343"/>
                </a:solidFill>
                <a:latin typeface="Poppins"/>
                <a:ea typeface="Poppins"/>
                <a:cs typeface="Poppins"/>
                <a:sym typeface="Poppins"/>
              </a:rPr>
              <a:t>?</a:t>
            </a:r>
            <a:endParaRPr/>
          </a:p>
        </p:txBody>
      </p:sp>
      <p:pic>
        <p:nvPicPr>
          <p:cNvPr id="129" name="Google Shape;129;g126224a1649_0_15"/>
          <p:cNvPicPr preferRelativeResize="0"/>
          <p:nvPr/>
        </p:nvPicPr>
        <p:blipFill rotWithShape="1">
          <a:blip r:embed="rId3">
            <a:alphaModFix/>
          </a:blip>
          <a:srcRect l="17348" t="35189" r="30413" b="24712"/>
          <a:stretch/>
        </p:blipFill>
        <p:spPr>
          <a:xfrm>
            <a:off x="394275" y="1681077"/>
            <a:ext cx="4183842" cy="3247325"/>
          </a:xfrm>
          <a:prstGeom prst="rect">
            <a:avLst/>
          </a:prstGeom>
          <a:noFill/>
          <a:ln>
            <a:noFill/>
          </a:ln>
        </p:spPr>
      </p:pic>
      <p:sp>
        <p:nvSpPr>
          <p:cNvPr id="130" name="Google Shape;130;g126224a1649_0_15"/>
          <p:cNvSpPr txBox="1"/>
          <p:nvPr/>
        </p:nvSpPr>
        <p:spPr>
          <a:xfrm>
            <a:off x="4791175" y="1681075"/>
            <a:ext cx="4369200" cy="69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GB" sz="3000">
                <a:solidFill>
                  <a:srgbClr val="434343"/>
                </a:solidFill>
                <a:latin typeface="Poppins"/>
                <a:ea typeface="Poppins"/>
                <a:cs typeface="Poppins"/>
                <a:sym typeface="Poppins"/>
              </a:rPr>
              <a:t>Direct </a:t>
            </a:r>
            <a:r>
              <a:rPr lang="en-GB" sz="3000">
                <a:solidFill>
                  <a:srgbClr val="B7741E"/>
                </a:solidFill>
                <a:latin typeface="Poppins"/>
                <a:ea typeface="Poppins"/>
                <a:cs typeface="Poppins"/>
                <a:sym typeface="Poppins"/>
              </a:rPr>
              <a:t>feedback</a:t>
            </a:r>
            <a:r>
              <a:rPr lang="en-GB" sz="3000">
                <a:solidFill>
                  <a:srgbClr val="434343"/>
                </a:solidFill>
                <a:latin typeface="Poppins"/>
                <a:ea typeface="Poppins"/>
                <a:cs typeface="Poppins"/>
                <a:sym typeface="Poppins"/>
              </a:rPr>
              <a:t> from fans and customers</a:t>
            </a:r>
            <a:endParaRPr sz="3000"/>
          </a:p>
        </p:txBody>
      </p:sp>
      <p:sp>
        <p:nvSpPr>
          <p:cNvPr id="131" name="Google Shape;131;g126224a1649_0_15"/>
          <p:cNvSpPr txBox="1"/>
          <p:nvPr/>
        </p:nvSpPr>
        <p:spPr>
          <a:xfrm>
            <a:off x="4791175" y="3640575"/>
            <a:ext cx="4369200" cy="691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GB" sz="3000">
                <a:solidFill>
                  <a:srgbClr val="434343"/>
                </a:solidFill>
                <a:latin typeface="Poppins"/>
                <a:ea typeface="Poppins"/>
                <a:cs typeface="Poppins"/>
                <a:sym typeface="Poppins"/>
              </a:rPr>
              <a:t>The ability to </a:t>
            </a:r>
            <a:r>
              <a:rPr lang="en-GB" sz="3000">
                <a:solidFill>
                  <a:srgbClr val="B7741E"/>
                </a:solidFill>
                <a:latin typeface="Poppins"/>
                <a:ea typeface="Poppins"/>
                <a:cs typeface="Poppins"/>
                <a:sym typeface="Poppins"/>
              </a:rPr>
              <a:t>reach new customers</a:t>
            </a:r>
            <a:endParaRPr sz="3000">
              <a:solidFill>
                <a:srgbClr val="B7741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p:nvPr/>
        </p:nvSpPr>
        <p:spPr>
          <a:xfrm>
            <a:off x="0" y="6333100"/>
            <a:ext cx="12192000" cy="524800"/>
          </a:xfrm>
          <a:prstGeom prst="rect">
            <a:avLst/>
          </a:prstGeom>
          <a:solidFill>
            <a:srgbClr val="B7741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137" name="Google Shape;137;p21"/>
          <p:cNvSpPr txBox="1"/>
          <p:nvPr/>
        </p:nvSpPr>
        <p:spPr>
          <a:xfrm>
            <a:off x="73267" y="6359767"/>
            <a:ext cx="11166400" cy="49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GB" sz="1600" b="0" i="0" u="none" strike="noStrike" cap="none">
                <a:solidFill>
                  <a:srgbClr val="FFEECC"/>
                </a:solidFill>
                <a:latin typeface="Poppins"/>
                <a:ea typeface="Poppins"/>
                <a:cs typeface="Poppins"/>
                <a:sym typeface="Poppins"/>
              </a:rPr>
              <a:t>MUSE | Investor Pitch | Chirag Huria, Alana Mittleman, Rohan Paliwal, Elias El Kozah</a:t>
            </a:r>
            <a:endParaRPr sz="1600" b="0" i="0" u="none" strike="noStrike" cap="none">
              <a:solidFill>
                <a:srgbClr val="FFEECC"/>
              </a:solidFill>
              <a:latin typeface="Poppins"/>
              <a:ea typeface="Poppins"/>
              <a:cs typeface="Poppins"/>
              <a:sym typeface="Poppins"/>
            </a:endParaRPr>
          </a:p>
        </p:txBody>
      </p:sp>
      <p:sp>
        <p:nvSpPr>
          <p:cNvPr id="138" name="Google Shape;138;p21"/>
          <p:cNvSpPr txBox="1"/>
          <p:nvPr/>
        </p:nvSpPr>
        <p:spPr>
          <a:xfrm>
            <a:off x="394266" y="0"/>
            <a:ext cx="11659511" cy="135934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5400"/>
              <a:buFont typeface="Arial"/>
              <a:buNone/>
            </a:pPr>
            <a:r>
              <a:rPr lang="en-GB" sz="5400">
                <a:solidFill>
                  <a:srgbClr val="434343"/>
                </a:solidFill>
                <a:latin typeface="Poppins"/>
                <a:ea typeface="Poppins"/>
                <a:cs typeface="Poppins"/>
                <a:sym typeface="Poppins"/>
              </a:rPr>
              <a:t>Imagine you are at an art festival</a:t>
            </a:r>
            <a:endParaRPr sz="5400" b="0" i="0" u="none" strike="noStrike" cap="none">
              <a:solidFill>
                <a:srgbClr val="B7741E"/>
              </a:solidFill>
              <a:latin typeface="Poppins"/>
              <a:ea typeface="Poppins"/>
              <a:cs typeface="Poppins"/>
              <a:sym typeface="Poppins"/>
            </a:endParaRPr>
          </a:p>
        </p:txBody>
      </p:sp>
      <p:pic>
        <p:nvPicPr>
          <p:cNvPr id="139" name="Google Shape;139;p21"/>
          <p:cNvPicPr preferRelativeResize="0"/>
          <p:nvPr/>
        </p:nvPicPr>
        <p:blipFill rotWithShape="1">
          <a:blip r:embed="rId3">
            <a:alphaModFix/>
          </a:blip>
          <a:srcRect/>
          <a:stretch/>
        </p:blipFill>
        <p:spPr>
          <a:xfrm>
            <a:off x="1517650" y="1182325"/>
            <a:ext cx="9156700" cy="51506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g125b466db91_0_9"/>
          <p:cNvPicPr preferRelativeResize="0"/>
          <p:nvPr/>
        </p:nvPicPr>
        <p:blipFill>
          <a:blip r:embed="rId3">
            <a:alphaModFix/>
          </a:blip>
          <a:stretch>
            <a:fillRect/>
          </a:stretch>
        </p:blipFill>
        <p:spPr>
          <a:xfrm>
            <a:off x="1890713" y="276225"/>
            <a:ext cx="8410575" cy="6305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g125b466db91_0_13"/>
          <p:cNvPicPr preferRelativeResize="0"/>
          <p:nvPr/>
        </p:nvPicPr>
        <p:blipFill>
          <a:blip r:embed="rId3">
            <a:alphaModFix/>
          </a:blip>
          <a:stretch>
            <a:fillRect/>
          </a:stretch>
        </p:blipFill>
        <p:spPr>
          <a:xfrm>
            <a:off x="3998740" y="656350"/>
            <a:ext cx="4194525" cy="554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g125b466db91_0_17"/>
          <p:cNvPicPr preferRelativeResize="0"/>
          <p:nvPr/>
        </p:nvPicPr>
        <p:blipFill>
          <a:blip r:embed="rId3">
            <a:alphaModFix/>
          </a:blip>
          <a:stretch>
            <a:fillRect/>
          </a:stretch>
        </p:blipFill>
        <p:spPr>
          <a:xfrm>
            <a:off x="2286000" y="1047750"/>
            <a:ext cx="7620000" cy="476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g125b466db91_0_24"/>
          <p:cNvPicPr preferRelativeResize="0"/>
          <p:nvPr/>
        </p:nvPicPr>
        <p:blipFill rotWithShape="1">
          <a:blip r:embed="rId3">
            <a:alphaModFix/>
          </a:blip>
          <a:srcRect r="45530"/>
          <a:stretch/>
        </p:blipFill>
        <p:spPr>
          <a:xfrm>
            <a:off x="3354575" y="152400"/>
            <a:ext cx="5482852" cy="655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g125b466db91_0_29"/>
          <p:cNvPicPr preferRelativeResize="0"/>
          <p:nvPr/>
        </p:nvPicPr>
        <p:blipFill rotWithShape="1">
          <a:blip r:embed="rId3">
            <a:alphaModFix/>
          </a:blip>
          <a:srcRect l="54117"/>
          <a:stretch/>
        </p:blipFill>
        <p:spPr>
          <a:xfrm>
            <a:off x="3786845" y="152400"/>
            <a:ext cx="4618299" cy="65532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Yellow">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1290</Words>
  <Application>Microsoft Office PowerPoint</Application>
  <PresentationFormat>Widescreen</PresentationFormat>
  <Paragraphs>119</Paragraphs>
  <Slides>22</Slides>
  <Notes>22</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Poppins</vt:lpstr>
      <vt:lpstr>Verdana</vt:lpstr>
      <vt:lpstr>Calibri</vt:lpstr>
      <vt:lpstr>Arial</vt:lpstr>
      <vt:lpstr>Poppins ExtraLight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appendix</vt:lpstr>
      <vt:lpstr>PowerPoint Presentation</vt:lpstr>
      <vt:lpstr>PowerPoint Presentation</vt:lpstr>
      <vt:lpstr>PowerPoint Presentation</vt:lpstr>
      <vt:lpstr>How are we different?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CHIRAG HURIA</dc:creator>
  <cp:lastModifiedBy>CHIRAG HURIA</cp:lastModifiedBy>
  <cp:revision>1</cp:revision>
  <dcterms:created xsi:type="dcterms:W3CDTF">2022-03-20T23:57:44Z</dcterms:created>
  <dcterms:modified xsi:type="dcterms:W3CDTF">2022-04-30T23:46:55Z</dcterms:modified>
</cp:coreProperties>
</file>